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79" r:id="rId2"/>
    <p:sldId id="256" r:id="rId3"/>
    <p:sldId id="257" r:id="rId4"/>
    <p:sldId id="258" r:id="rId5"/>
    <p:sldId id="259" r:id="rId6"/>
    <p:sldId id="260" r:id="rId7"/>
    <p:sldId id="261" r:id="rId8"/>
    <p:sldId id="262" r:id="rId9"/>
    <p:sldId id="264" r:id="rId10"/>
    <p:sldId id="263" r:id="rId11"/>
    <p:sldId id="268" r:id="rId12"/>
    <p:sldId id="265" r:id="rId13"/>
    <p:sldId id="267" r:id="rId14"/>
    <p:sldId id="266" r:id="rId15"/>
    <p:sldId id="269" r:id="rId16"/>
    <p:sldId id="270" r:id="rId17"/>
    <p:sldId id="271" r:id="rId18"/>
    <p:sldId id="273" r:id="rId19"/>
    <p:sldId id="272" r:id="rId20"/>
    <p:sldId id="274" r:id="rId21"/>
    <p:sldId id="275" r:id="rId22"/>
    <p:sldId id="277" r:id="rId23"/>
    <p:sldId id="276"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5" d="100"/>
          <a:sy n="85" d="100"/>
        </p:scale>
        <p:origin x="32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e734a25eff2718f" providerId="LiveId" clId="{BD8F2C94-3772-4B0F-8199-F97F4F5D6594}"/>
    <pc:docChg chg="undo modSld">
      <pc:chgData name="" userId="3e734a25eff2718f" providerId="LiveId" clId="{BD8F2C94-3772-4B0F-8199-F97F4F5D6594}" dt="2023-05-07T16:59:57.561" v="159" actId="1076"/>
      <pc:docMkLst>
        <pc:docMk/>
      </pc:docMkLst>
      <pc:sldChg chg="modSp">
        <pc:chgData name="" userId="3e734a25eff2718f" providerId="LiveId" clId="{BD8F2C94-3772-4B0F-8199-F97F4F5D6594}" dt="2023-05-07T16:59:57.561" v="159" actId="1076"/>
        <pc:sldMkLst>
          <pc:docMk/>
          <pc:sldMk cId="813197461" sldId="256"/>
        </pc:sldMkLst>
        <pc:spChg chg="mod">
          <ac:chgData name="" userId="3e734a25eff2718f" providerId="LiveId" clId="{BD8F2C94-3772-4B0F-8199-F97F4F5D6594}" dt="2023-05-07T16:59:21.097" v="158" actId="20577"/>
          <ac:spMkLst>
            <pc:docMk/>
            <pc:sldMk cId="813197461" sldId="256"/>
            <ac:spMk id="3" creationId="{3764D170-5DB6-4E61-B1FC-5A097C7CFDDD}"/>
          </ac:spMkLst>
        </pc:spChg>
        <pc:spChg chg="mod">
          <ac:chgData name="" userId="3e734a25eff2718f" providerId="LiveId" clId="{BD8F2C94-3772-4B0F-8199-F97F4F5D6594}" dt="2023-05-07T16:56:44.809" v="156" actId="20577"/>
          <ac:spMkLst>
            <pc:docMk/>
            <pc:sldMk cId="813197461" sldId="256"/>
            <ac:spMk id="7" creationId="{FA217154-6659-4ACA-A838-11A919BD44BE}"/>
          </ac:spMkLst>
        </pc:spChg>
        <pc:picChg chg="mod">
          <ac:chgData name="" userId="3e734a25eff2718f" providerId="LiveId" clId="{BD8F2C94-3772-4B0F-8199-F97F4F5D6594}" dt="2023-05-07T16:59:57.561" v="159" actId="1076"/>
          <ac:picMkLst>
            <pc:docMk/>
            <pc:sldMk cId="813197461" sldId="256"/>
            <ac:picMk id="5" creationId="{C7E3D77C-3A3D-4F57-8802-86AA4D5DD539}"/>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AE71F2C-C1CB-4451-A8C6-9414874F0F43}" type="datetimeFigureOut">
              <a:rPr lang="en-US" smtClean="0"/>
              <a:t>5/7/2023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03B960D3-2B08-4EF6-AD52-33A5930AEA98}" type="slidenum">
              <a:rPr lang="en-US" smtClean="0"/>
              <a:t>‹#›</a:t>
            </a:fld>
            <a:endParaRPr lang="en-US"/>
          </a:p>
        </p:txBody>
      </p:sp>
    </p:spTree>
    <p:extLst>
      <p:ext uri="{BB962C8B-B14F-4D97-AF65-F5344CB8AC3E}">
        <p14:creationId xmlns:p14="http://schemas.microsoft.com/office/powerpoint/2010/main" val="2140756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E71F2C-C1CB-4451-A8C6-9414874F0F43}" type="datetimeFigureOut">
              <a:rPr lang="en-US" smtClean="0"/>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B960D3-2B08-4EF6-AD52-33A5930AEA98}" type="slidenum">
              <a:rPr lang="en-US" smtClean="0"/>
              <a:t>‹#›</a:t>
            </a:fld>
            <a:endParaRPr lang="en-US"/>
          </a:p>
        </p:txBody>
      </p:sp>
    </p:spTree>
    <p:extLst>
      <p:ext uri="{BB962C8B-B14F-4D97-AF65-F5344CB8AC3E}">
        <p14:creationId xmlns:p14="http://schemas.microsoft.com/office/powerpoint/2010/main" val="1626034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EAE71F2C-C1CB-4451-A8C6-9414874F0F43}" type="datetimeFigureOut">
              <a:rPr lang="en-US" smtClean="0"/>
              <a:t>5/7/2023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03B960D3-2B08-4EF6-AD52-33A5930AEA98}" type="slidenum">
              <a:rPr lang="en-US" smtClean="0"/>
              <a:t>‹#›</a:t>
            </a:fld>
            <a:endParaRPr lang="en-US"/>
          </a:p>
        </p:txBody>
      </p:sp>
    </p:spTree>
    <p:extLst>
      <p:ext uri="{BB962C8B-B14F-4D97-AF65-F5344CB8AC3E}">
        <p14:creationId xmlns:p14="http://schemas.microsoft.com/office/powerpoint/2010/main" val="845169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EAE71F2C-C1CB-4451-A8C6-9414874F0F43}" type="datetimeFigureOut">
              <a:rPr lang="en-US" smtClean="0"/>
              <a:t>5/7/2023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03B960D3-2B08-4EF6-AD52-33A5930AEA98}"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22128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EAE71F2C-C1CB-4451-A8C6-9414874F0F43}" type="datetimeFigureOut">
              <a:rPr lang="en-US" smtClean="0"/>
              <a:t>5/7/2023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03B960D3-2B08-4EF6-AD52-33A5930AEA98}" type="slidenum">
              <a:rPr lang="en-US" smtClean="0"/>
              <a:t>‹#›</a:t>
            </a:fld>
            <a:endParaRPr lang="en-US"/>
          </a:p>
        </p:txBody>
      </p:sp>
    </p:spTree>
    <p:extLst>
      <p:ext uri="{BB962C8B-B14F-4D97-AF65-F5344CB8AC3E}">
        <p14:creationId xmlns:p14="http://schemas.microsoft.com/office/powerpoint/2010/main" val="1953663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AE71F2C-C1CB-4451-A8C6-9414874F0F43}" type="datetimeFigureOut">
              <a:rPr lang="en-US" smtClean="0"/>
              <a:t>5/7/2023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B960D3-2B08-4EF6-AD52-33A5930AEA98}" type="slidenum">
              <a:rPr lang="en-US" smtClean="0"/>
              <a:t>‹#›</a:t>
            </a:fld>
            <a:endParaRPr lang="en-US"/>
          </a:p>
        </p:txBody>
      </p:sp>
    </p:spTree>
    <p:extLst>
      <p:ext uri="{BB962C8B-B14F-4D97-AF65-F5344CB8AC3E}">
        <p14:creationId xmlns:p14="http://schemas.microsoft.com/office/powerpoint/2010/main" val="2229229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AE71F2C-C1CB-4451-A8C6-9414874F0F43}" type="datetimeFigureOut">
              <a:rPr lang="en-US" smtClean="0"/>
              <a:t>5/7/2023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B960D3-2B08-4EF6-AD52-33A5930AEA98}" type="slidenum">
              <a:rPr lang="en-US" smtClean="0"/>
              <a:t>‹#›</a:t>
            </a:fld>
            <a:endParaRPr lang="en-US"/>
          </a:p>
        </p:txBody>
      </p:sp>
    </p:spTree>
    <p:extLst>
      <p:ext uri="{BB962C8B-B14F-4D97-AF65-F5344CB8AC3E}">
        <p14:creationId xmlns:p14="http://schemas.microsoft.com/office/powerpoint/2010/main" val="4003298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E71F2C-C1CB-4451-A8C6-9414874F0F43}"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B960D3-2B08-4EF6-AD52-33A5930AEA98}" type="slidenum">
              <a:rPr lang="en-US" smtClean="0"/>
              <a:t>‹#›</a:t>
            </a:fld>
            <a:endParaRPr lang="en-US"/>
          </a:p>
        </p:txBody>
      </p:sp>
    </p:spTree>
    <p:extLst>
      <p:ext uri="{BB962C8B-B14F-4D97-AF65-F5344CB8AC3E}">
        <p14:creationId xmlns:p14="http://schemas.microsoft.com/office/powerpoint/2010/main" val="30617857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AE71F2C-C1CB-4451-A8C6-9414874F0F43}" type="datetimeFigureOut">
              <a:rPr lang="en-US" smtClean="0"/>
              <a:t>5/7/2023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03B960D3-2B08-4EF6-AD52-33A5930AEA98}" type="slidenum">
              <a:rPr lang="en-US" smtClean="0"/>
              <a:t>‹#›</a:t>
            </a:fld>
            <a:endParaRPr lang="en-US"/>
          </a:p>
        </p:txBody>
      </p:sp>
    </p:spTree>
    <p:extLst>
      <p:ext uri="{BB962C8B-B14F-4D97-AF65-F5344CB8AC3E}">
        <p14:creationId xmlns:p14="http://schemas.microsoft.com/office/powerpoint/2010/main" val="2314191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E71F2C-C1CB-4451-A8C6-9414874F0F43}"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B960D3-2B08-4EF6-AD52-33A5930AEA98}" type="slidenum">
              <a:rPr lang="en-US" smtClean="0"/>
              <a:t>‹#›</a:t>
            </a:fld>
            <a:endParaRPr lang="en-US"/>
          </a:p>
        </p:txBody>
      </p:sp>
    </p:spTree>
    <p:extLst>
      <p:ext uri="{BB962C8B-B14F-4D97-AF65-F5344CB8AC3E}">
        <p14:creationId xmlns:p14="http://schemas.microsoft.com/office/powerpoint/2010/main" val="4171332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AE71F2C-C1CB-4451-A8C6-9414874F0F43}" type="datetimeFigureOut">
              <a:rPr lang="en-US" smtClean="0"/>
              <a:t>5/7/2023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03B960D3-2B08-4EF6-AD52-33A5930AEA98}" type="slidenum">
              <a:rPr lang="en-US" smtClean="0"/>
              <a:t>‹#›</a:t>
            </a:fld>
            <a:endParaRPr lang="en-US"/>
          </a:p>
        </p:txBody>
      </p:sp>
    </p:spTree>
    <p:extLst>
      <p:ext uri="{BB962C8B-B14F-4D97-AF65-F5344CB8AC3E}">
        <p14:creationId xmlns:p14="http://schemas.microsoft.com/office/powerpoint/2010/main" val="3828005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E71F2C-C1CB-4451-A8C6-9414874F0F43}" type="datetimeFigureOut">
              <a:rPr lang="en-US" smtClean="0"/>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B960D3-2B08-4EF6-AD52-33A5930AEA98}" type="slidenum">
              <a:rPr lang="en-US" smtClean="0"/>
              <a:t>‹#›</a:t>
            </a:fld>
            <a:endParaRPr lang="en-US"/>
          </a:p>
        </p:txBody>
      </p:sp>
    </p:spTree>
    <p:extLst>
      <p:ext uri="{BB962C8B-B14F-4D97-AF65-F5344CB8AC3E}">
        <p14:creationId xmlns:p14="http://schemas.microsoft.com/office/powerpoint/2010/main" val="700283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E71F2C-C1CB-4451-A8C6-9414874F0F43}" type="datetimeFigureOut">
              <a:rPr lang="en-US" smtClean="0"/>
              <a:t>5/7/2023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B960D3-2B08-4EF6-AD52-33A5930AEA98}" type="slidenum">
              <a:rPr lang="en-US" smtClean="0"/>
              <a:t>‹#›</a:t>
            </a:fld>
            <a:endParaRPr lang="en-US"/>
          </a:p>
        </p:txBody>
      </p:sp>
    </p:spTree>
    <p:extLst>
      <p:ext uri="{BB962C8B-B14F-4D97-AF65-F5344CB8AC3E}">
        <p14:creationId xmlns:p14="http://schemas.microsoft.com/office/powerpoint/2010/main" val="3484203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E71F2C-C1CB-4451-A8C6-9414874F0F43}" type="datetimeFigureOut">
              <a:rPr lang="en-US" smtClean="0"/>
              <a:t>5/7/2023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B960D3-2B08-4EF6-AD52-33A5930AEA98}" type="slidenum">
              <a:rPr lang="en-US" smtClean="0"/>
              <a:t>‹#›</a:t>
            </a:fld>
            <a:endParaRPr lang="en-US"/>
          </a:p>
        </p:txBody>
      </p:sp>
    </p:spTree>
    <p:extLst>
      <p:ext uri="{BB962C8B-B14F-4D97-AF65-F5344CB8AC3E}">
        <p14:creationId xmlns:p14="http://schemas.microsoft.com/office/powerpoint/2010/main" val="2595427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E71F2C-C1CB-4451-A8C6-9414874F0F43}" type="datetimeFigureOut">
              <a:rPr lang="en-US" smtClean="0"/>
              <a:t>5/7/2023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B960D3-2B08-4EF6-AD52-33A5930AEA98}" type="slidenum">
              <a:rPr lang="en-US" smtClean="0"/>
              <a:t>‹#›</a:t>
            </a:fld>
            <a:endParaRPr lang="en-US"/>
          </a:p>
        </p:txBody>
      </p:sp>
    </p:spTree>
    <p:extLst>
      <p:ext uri="{BB962C8B-B14F-4D97-AF65-F5344CB8AC3E}">
        <p14:creationId xmlns:p14="http://schemas.microsoft.com/office/powerpoint/2010/main" val="1499506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E71F2C-C1CB-4451-A8C6-9414874F0F43}" type="datetimeFigureOut">
              <a:rPr lang="en-US" smtClean="0"/>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B960D3-2B08-4EF6-AD52-33A5930AEA98}" type="slidenum">
              <a:rPr lang="en-US" smtClean="0"/>
              <a:t>‹#›</a:t>
            </a:fld>
            <a:endParaRPr lang="en-US"/>
          </a:p>
        </p:txBody>
      </p:sp>
    </p:spTree>
    <p:extLst>
      <p:ext uri="{BB962C8B-B14F-4D97-AF65-F5344CB8AC3E}">
        <p14:creationId xmlns:p14="http://schemas.microsoft.com/office/powerpoint/2010/main" val="2230775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E71F2C-C1CB-4451-A8C6-9414874F0F43}" type="datetimeFigureOut">
              <a:rPr lang="en-US" smtClean="0"/>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B960D3-2B08-4EF6-AD52-33A5930AEA98}" type="slidenum">
              <a:rPr lang="en-US" smtClean="0"/>
              <a:t>‹#›</a:t>
            </a:fld>
            <a:endParaRPr lang="en-US"/>
          </a:p>
        </p:txBody>
      </p:sp>
    </p:spTree>
    <p:extLst>
      <p:ext uri="{BB962C8B-B14F-4D97-AF65-F5344CB8AC3E}">
        <p14:creationId xmlns:p14="http://schemas.microsoft.com/office/powerpoint/2010/main" val="2646664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AE71F2C-C1CB-4451-A8C6-9414874F0F43}" type="datetimeFigureOut">
              <a:rPr lang="en-US" smtClean="0"/>
              <a:t>5/7/2023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3B960D3-2B08-4EF6-AD52-33A5930AEA98}" type="slidenum">
              <a:rPr lang="en-US" smtClean="0"/>
              <a:t>‹#›</a:t>
            </a:fld>
            <a:endParaRPr lang="en-US"/>
          </a:p>
        </p:txBody>
      </p:sp>
    </p:spTree>
    <p:extLst>
      <p:ext uri="{BB962C8B-B14F-4D97-AF65-F5344CB8AC3E}">
        <p14:creationId xmlns:p14="http://schemas.microsoft.com/office/powerpoint/2010/main" val="689412131"/>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82ECC0E-A3F9-413A-A386-B68228C8D2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219214" cy="6858000"/>
          </a:xfrm>
          <a:prstGeom prst="rect">
            <a:avLst/>
          </a:prstGeom>
        </p:spPr>
      </p:pic>
    </p:spTree>
    <p:extLst>
      <p:ext uri="{BB962C8B-B14F-4D97-AF65-F5344CB8AC3E}">
        <p14:creationId xmlns:p14="http://schemas.microsoft.com/office/powerpoint/2010/main" val="1483170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27"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8" name="Rectangle 20">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907ED-2CA0-445E-9708-4E3AAB4BCD98}"/>
              </a:ext>
            </a:extLst>
          </p:cNvPr>
          <p:cNvSpPr>
            <a:spLocks noGrp="1"/>
          </p:cNvSpPr>
          <p:nvPr>
            <p:ph type="ctrTitle"/>
          </p:nvPr>
        </p:nvSpPr>
        <p:spPr>
          <a:xfrm>
            <a:off x="5681472" y="720725"/>
            <a:ext cx="7434070" cy="1432289"/>
          </a:xfrm>
        </p:spPr>
        <p:txBody>
          <a:bodyPr vert="horz" lIns="91440" tIns="45720" rIns="91440" bIns="45720" rtlCol="0" anchor="ctr">
            <a:normAutofit/>
          </a:bodyPr>
          <a:lstStyle/>
          <a:p>
            <a:r>
              <a:rPr lang="en-US" sz="4000" u="sng" dirty="0"/>
              <a:t>Project working</a:t>
            </a:r>
          </a:p>
        </p:txBody>
      </p:sp>
      <p:sp>
        <p:nvSpPr>
          <p:cNvPr id="29" name="Rectangle 22">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0" name="Picture 24">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Subtitle 2">
            <a:extLst>
              <a:ext uri="{FF2B5EF4-FFF2-40B4-BE49-F238E27FC236}">
                <a16:creationId xmlns:a16="http://schemas.microsoft.com/office/drawing/2014/main" id="{3764D170-5DB6-4E61-B1FC-5A097C7CFDDD}"/>
              </a:ext>
            </a:extLst>
          </p:cNvPr>
          <p:cNvSpPr>
            <a:spLocks noGrp="1"/>
          </p:cNvSpPr>
          <p:nvPr>
            <p:ph type="subTitle" idx="1"/>
          </p:nvPr>
        </p:nvSpPr>
        <p:spPr>
          <a:xfrm>
            <a:off x="4090507" y="2628900"/>
            <a:ext cx="7454077" cy="3589785"/>
          </a:xfrm>
        </p:spPr>
        <p:txBody>
          <a:bodyPr vert="horz" lIns="91440" tIns="45720" rIns="91440" bIns="45720" rtlCol="0">
            <a:normAutofit/>
          </a:bodyPr>
          <a:lstStyle/>
          <a:p>
            <a:r>
              <a:rPr lang="en-US" sz="1700" b="1" dirty="0"/>
              <a:t>Doctor</a:t>
            </a:r>
          </a:p>
          <a:p>
            <a:pPr marL="342900" indent="-228600">
              <a:buFont typeface="Arial" panose="020B0604020202020204" pitchFamily="34" charset="0"/>
              <a:buChar char="•"/>
            </a:pPr>
            <a:r>
              <a:rPr lang="en-US" sz="1700" dirty="0"/>
              <a:t>The Doctor will login using his/her username and password.</a:t>
            </a:r>
          </a:p>
          <a:p>
            <a:pPr marL="342900" indent="-228600">
              <a:buFont typeface="Arial" panose="020B0604020202020204" pitchFamily="34" charset="0"/>
              <a:buChar char="•"/>
            </a:pPr>
            <a:r>
              <a:rPr lang="en-US" sz="1700" dirty="0"/>
              <a:t>Successful login will take the doctor to the dashboard.</a:t>
            </a:r>
          </a:p>
          <a:p>
            <a:pPr marL="342900" indent="-228600">
              <a:buFont typeface="Arial" panose="020B0604020202020204" pitchFamily="34" charset="0"/>
              <a:buChar char="•"/>
            </a:pPr>
            <a:r>
              <a:rPr lang="en-US" sz="1700" dirty="0"/>
              <a:t>The doctor will review the questionnaires attempted by the patients.</a:t>
            </a:r>
          </a:p>
          <a:p>
            <a:pPr marL="342900" indent="-228600">
              <a:buFont typeface="Arial" panose="020B0604020202020204" pitchFamily="34" charset="0"/>
              <a:buChar char="•"/>
            </a:pPr>
            <a:r>
              <a:rPr lang="en-US" sz="1700" dirty="0"/>
              <a:t>The doctor can access the records of previous patients.</a:t>
            </a:r>
          </a:p>
          <a:p>
            <a:pPr marL="342900" indent="-228600">
              <a:buFont typeface="Arial" panose="020B0604020202020204" pitchFamily="34" charset="0"/>
              <a:buChar char="•"/>
            </a:pPr>
            <a:r>
              <a:rPr lang="en-US" sz="1700" dirty="0"/>
              <a:t>The doctor will communicate to the patient through </a:t>
            </a:r>
            <a:r>
              <a:rPr lang="en-US" sz="1700" dirty="0" err="1"/>
              <a:t>chatbox</a:t>
            </a:r>
            <a:r>
              <a:rPr lang="en-US" sz="1700" dirty="0"/>
              <a:t>.</a:t>
            </a:r>
          </a:p>
        </p:txBody>
      </p:sp>
      <p:pic>
        <p:nvPicPr>
          <p:cNvPr id="6" name="Picture 5" descr="Logo, icon&#10;&#10;Description automatically generated">
            <a:extLst>
              <a:ext uri="{FF2B5EF4-FFF2-40B4-BE49-F238E27FC236}">
                <a16:creationId xmlns:a16="http://schemas.microsoft.com/office/drawing/2014/main" id="{C54152E5-5F4F-421E-872C-5BB3BE87E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6393" y="235938"/>
            <a:ext cx="1925540" cy="2411025"/>
          </a:xfrm>
          <a:prstGeom prst="rect">
            <a:avLst/>
          </a:prstGeom>
        </p:spPr>
      </p:pic>
    </p:spTree>
    <p:extLst>
      <p:ext uri="{BB962C8B-B14F-4D97-AF65-F5344CB8AC3E}">
        <p14:creationId xmlns:p14="http://schemas.microsoft.com/office/powerpoint/2010/main" val="361467135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27"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8" name="Rectangle 20">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907ED-2CA0-445E-9708-4E3AAB4BCD98}"/>
              </a:ext>
            </a:extLst>
          </p:cNvPr>
          <p:cNvSpPr>
            <a:spLocks noGrp="1"/>
          </p:cNvSpPr>
          <p:nvPr>
            <p:ph type="ctrTitle"/>
          </p:nvPr>
        </p:nvSpPr>
        <p:spPr>
          <a:xfrm>
            <a:off x="5331933" y="720725"/>
            <a:ext cx="7783609" cy="1432289"/>
          </a:xfrm>
        </p:spPr>
        <p:txBody>
          <a:bodyPr vert="horz" lIns="91440" tIns="45720" rIns="91440" bIns="45720" rtlCol="0" anchor="ctr">
            <a:normAutofit/>
          </a:bodyPr>
          <a:lstStyle/>
          <a:p>
            <a:r>
              <a:rPr lang="en-US" sz="3200" u="sng" dirty="0"/>
              <a:t>Requirement engineering of </a:t>
            </a:r>
            <a:br>
              <a:rPr lang="en-US" sz="3200" u="sng" dirty="0"/>
            </a:br>
            <a:r>
              <a:rPr lang="en-US" sz="3200" u="sng" dirty="0"/>
              <a:t>our project</a:t>
            </a:r>
          </a:p>
        </p:txBody>
      </p:sp>
      <p:sp>
        <p:nvSpPr>
          <p:cNvPr id="29" name="Rectangle 22">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0" name="Picture 24">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Subtitle 2">
            <a:extLst>
              <a:ext uri="{FF2B5EF4-FFF2-40B4-BE49-F238E27FC236}">
                <a16:creationId xmlns:a16="http://schemas.microsoft.com/office/drawing/2014/main" id="{3764D170-5DB6-4E61-B1FC-5A097C7CFDDD}"/>
              </a:ext>
            </a:extLst>
          </p:cNvPr>
          <p:cNvSpPr>
            <a:spLocks noGrp="1"/>
          </p:cNvSpPr>
          <p:nvPr>
            <p:ph type="subTitle" idx="1"/>
          </p:nvPr>
        </p:nvSpPr>
        <p:spPr>
          <a:xfrm>
            <a:off x="4090507" y="2628900"/>
            <a:ext cx="7454077" cy="3589785"/>
          </a:xfrm>
        </p:spPr>
        <p:txBody>
          <a:bodyPr vert="horz" lIns="91440" tIns="45720" rIns="91440" bIns="45720" rtlCol="0">
            <a:normAutofit/>
          </a:bodyPr>
          <a:lstStyle/>
          <a:p>
            <a:endParaRPr lang="en-US" sz="1700" b="1" dirty="0"/>
          </a:p>
          <a:p>
            <a:pPr marL="342900" indent="-228600">
              <a:lnSpc>
                <a:spcPct val="150000"/>
              </a:lnSpc>
              <a:buFont typeface="Arial" panose="020B0604020202020204" pitchFamily="34" charset="0"/>
              <a:buChar char="•"/>
            </a:pPr>
            <a:r>
              <a:rPr lang="en-US" sz="1700" dirty="0"/>
              <a:t>We gathered all the requirements after communicating with each other. </a:t>
            </a:r>
          </a:p>
          <a:p>
            <a:pPr marL="342900" indent="-228600">
              <a:lnSpc>
                <a:spcPct val="150000"/>
              </a:lnSpc>
              <a:buFont typeface="Arial" panose="020B0604020202020204" pitchFamily="34" charset="0"/>
              <a:buChar char="•"/>
            </a:pPr>
            <a:r>
              <a:rPr lang="en-US" sz="1700" dirty="0"/>
              <a:t>After joint discussion, we made a product backlog of all the requirements needed to make this project happen.</a:t>
            </a:r>
          </a:p>
        </p:txBody>
      </p:sp>
      <p:pic>
        <p:nvPicPr>
          <p:cNvPr id="6" name="Picture 5" descr="Logo, icon&#10;&#10;Description automatically generated">
            <a:extLst>
              <a:ext uri="{FF2B5EF4-FFF2-40B4-BE49-F238E27FC236}">
                <a16:creationId xmlns:a16="http://schemas.microsoft.com/office/drawing/2014/main" id="{C54152E5-5F4F-421E-872C-5BB3BE87E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6393" y="235938"/>
            <a:ext cx="1925540" cy="2411025"/>
          </a:xfrm>
          <a:prstGeom prst="rect">
            <a:avLst/>
          </a:prstGeom>
        </p:spPr>
      </p:pic>
    </p:spTree>
    <p:extLst>
      <p:ext uri="{BB962C8B-B14F-4D97-AF65-F5344CB8AC3E}">
        <p14:creationId xmlns:p14="http://schemas.microsoft.com/office/powerpoint/2010/main" val="3359406137"/>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27"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8" name="Rectangle 20">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907ED-2CA0-445E-9708-4E3AAB4BCD98}"/>
              </a:ext>
            </a:extLst>
          </p:cNvPr>
          <p:cNvSpPr>
            <a:spLocks noGrp="1"/>
          </p:cNvSpPr>
          <p:nvPr>
            <p:ph type="ctrTitle"/>
          </p:nvPr>
        </p:nvSpPr>
        <p:spPr>
          <a:xfrm>
            <a:off x="5331933" y="720725"/>
            <a:ext cx="7783609" cy="1432289"/>
          </a:xfrm>
        </p:spPr>
        <p:txBody>
          <a:bodyPr vert="horz" lIns="91440" tIns="45720" rIns="91440" bIns="45720" rtlCol="0" anchor="ctr">
            <a:normAutofit/>
          </a:bodyPr>
          <a:lstStyle/>
          <a:p>
            <a:r>
              <a:rPr lang="en-US" sz="3200" u="sng" dirty="0"/>
              <a:t>Our project in terms of </a:t>
            </a:r>
            <a:br>
              <a:rPr lang="en-US" sz="3200" u="sng" dirty="0"/>
            </a:br>
            <a:r>
              <a:rPr lang="en-US" sz="3200" u="sng" dirty="0"/>
              <a:t>software engineering</a:t>
            </a:r>
          </a:p>
        </p:txBody>
      </p:sp>
      <p:sp>
        <p:nvSpPr>
          <p:cNvPr id="29" name="Rectangle 22">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0" name="Picture 24">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Subtitle 2">
            <a:extLst>
              <a:ext uri="{FF2B5EF4-FFF2-40B4-BE49-F238E27FC236}">
                <a16:creationId xmlns:a16="http://schemas.microsoft.com/office/drawing/2014/main" id="{3764D170-5DB6-4E61-B1FC-5A097C7CFDDD}"/>
              </a:ext>
            </a:extLst>
          </p:cNvPr>
          <p:cNvSpPr>
            <a:spLocks noGrp="1"/>
          </p:cNvSpPr>
          <p:nvPr>
            <p:ph type="subTitle" idx="1"/>
          </p:nvPr>
        </p:nvSpPr>
        <p:spPr>
          <a:xfrm>
            <a:off x="4090507" y="2628900"/>
            <a:ext cx="7454077" cy="3589785"/>
          </a:xfrm>
        </p:spPr>
        <p:txBody>
          <a:bodyPr vert="horz" lIns="91440" tIns="45720" rIns="91440" bIns="45720" rtlCol="0">
            <a:normAutofit/>
          </a:bodyPr>
          <a:lstStyle/>
          <a:p>
            <a:endParaRPr lang="en-US" sz="1700" b="1" dirty="0"/>
          </a:p>
          <a:p>
            <a:pPr marL="342900" indent="-228600">
              <a:buFont typeface="Arial" panose="020B0604020202020204" pitchFamily="34" charset="0"/>
              <a:buChar char="•"/>
            </a:pPr>
            <a:r>
              <a:rPr lang="en-US" sz="1700" dirty="0"/>
              <a:t>Our project is made according to the following phases of software development life cycle:</a:t>
            </a:r>
          </a:p>
          <a:p>
            <a:pPr marL="457200" indent="-342900">
              <a:buFont typeface="Wingdings" panose="05000000000000000000" pitchFamily="2" charset="2"/>
              <a:buChar char="v"/>
            </a:pPr>
            <a:r>
              <a:rPr lang="en-US" sz="1700" dirty="0"/>
              <a:t>Planning</a:t>
            </a:r>
          </a:p>
          <a:p>
            <a:pPr marL="457200" indent="-342900">
              <a:buFont typeface="Wingdings" panose="05000000000000000000" pitchFamily="2" charset="2"/>
              <a:buChar char="v"/>
            </a:pPr>
            <a:r>
              <a:rPr lang="en-US" sz="1700" dirty="0"/>
              <a:t>Communication</a:t>
            </a:r>
          </a:p>
          <a:p>
            <a:pPr marL="457200" indent="-342900">
              <a:buFont typeface="Wingdings" panose="05000000000000000000" pitchFamily="2" charset="2"/>
              <a:buChar char="v"/>
            </a:pPr>
            <a:r>
              <a:rPr lang="en-US" sz="1700" dirty="0"/>
              <a:t>Designing</a:t>
            </a:r>
          </a:p>
          <a:p>
            <a:pPr marL="457200" indent="-342900">
              <a:buFont typeface="Wingdings" panose="05000000000000000000" pitchFamily="2" charset="2"/>
              <a:buChar char="v"/>
            </a:pPr>
            <a:r>
              <a:rPr lang="en-US" sz="1700" dirty="0"/>
              <a:t>Construction</a:t>
            </a:r>
          </a:p>
          <a:p>
            <a:pPr marL="457200" indent="-342900">
              <a:buFont typeface="Wingdings" panose="05000000000000000000" pitchFamily="2" charset="2"/>
              <a:buChar char="v"/>
            </a:pPr>
            <a:r>
              <a:rPr lang="en-US" sz="1700" dirty="0"/>
              <a:t>Testing</a:t>
            </a:r>
          </a:p>
          <a:p>
            <a:pPr marL="457200" indent="-342900">
              <a:buFont typeface="Wingdings" panose="05000000000000000000" pitchFamily="2" charset="2"/>
              <a:buChar char="v"/>
            </a:pPr>
            <a:r>
              <a:rPr lang="en-US" sz="1700" dirty="0"/>
              <a:t>Deployment</a:t>
            </a:r>
          </a:p>
        </p:txBody>
      </p:sp>
      <p:pic>
        <p:nvPicPr>
          <p:cNvPr id="6" name="Picture 5" descr="Logo, icon&#10;&#10;Description automatically generated">
            <a:extLst>
              <a:ext uri="{FF2B5EF4-FFF2-40B4-BE49-F238E27FC236}">
                <a16:creationId xmlns:a16="http://schemas.microsoft.com/office/drawing/2014/main" id="{C54152E5-5F4F-421E-872C-5BB3BE87E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6393" y="235938"/>
            <a:ext cx="1925540" cy="2411025"/>
          </a:xfrm>
          <a:prstGeom prst="rect">
            <a:avLst/>
          </a:prstGeom>
        </p:spPr>
      </p:pic>
    </p:spTree>
    <p:extLst>
      <p:ext uri="{BB962C8B-B14F-4D97-AF65-F5344CB8AC3E}">
        <p14:creationId xmlns:p14="http://schemas.microsoft.com/office/powerpoint/2010/main" val="12255180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27"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8" name="Rectangle 20">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907ED-2CA0-445E-9708-4E3AAB4BCD98}"/>
              </a:ext>
            </a:extLst>
          </p:cNvPr>
          <p:cNvSpPr>
            <a:spLocks noGrp="1"/>
          </p:cNvSpPr>
          <p:nvPr>
            <p:ph type="ctrTitle"/>
          </p:nvPr>
        </p:nvSpPr>
        <p:spPr>
          <a:xfrm>
            <a:off x="5331933" y="720725"/>
            <a:ext cx="7783609" cy="1432289"/>
          </a:xfrm>
        </p:spPr>
        <p:txBody>
          <a:bodyPr vert="horz" lIns="91440" tIns="45720" rIns="91440" bIns="45720" rtlCol="0" anchor="ctr">
            <a:normAutofit/>
          </a:bodyPr>
          <a:lstStyle/>
          <a:p>
            <a:r>
              <a:rPr lang="en-US" sz="3200" u="sng" dirty="0"/>
              <a:t>Process models used in</a:t>
            </a:r>
            <a:br>
              <a:rPr lang="en-US" sz="3200" u="sng" dirty="0"/>
            </a:br>
            <a:r>
              <a:rPr lang="en-US" sz="3200" u="sng" dirty="0"/>
              <a:t>our project &amp;WHY?</a:t>
            </a:r>
          </a:p>
        </p:txBody>
      </p:sp>
      <p:sp>
        <p:nvSpPr>
          <p:cNvPr id="29" name="Rectangle 22">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0" name="Picture 24">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Subtitle 2">
            <a:extLst>
              <a:ext uri="{FF2B5EF4-FFF2-40B4-BE49-F238E27FC236}">
                <a16:creationId xmlns:a16="http://schemas.microsoft.com/office/drawing/2014/main" id="{3764D170-5DB6-4E61-B1FC-5A097C7CFDDD}"/>
              </a:ext>
            </a:extLst>
          </p:cNvPr>
          <p:cNvSpPr>
            <a:spLocks noGrp="1"/>
          </p:cNvSpPr>
          <p:nvPr>
            <p:ph type="subTitle" idx="1"/>
          </p:nvPr>
        </p:nvSpPr>
        <p:spPr>
          <a:xfrm>
            <a:off x="4090507" y="2628900"/>
            <a:ext cx="7454077" cy="3589785"/>
          </a:xfrm>
        </p:spPr>
        <p:txBody>
          <a:bodyPr vert="horz" lIns="91440" tIns="45720" rIns="91440" bIns="45720" rtlCol="0">
            <a:normAutofit/>
          </a:bodyPr>
          <a:lstStyle/>
          <a:p>
            <a:endParaRPr lang="en-US" sz="1700" b="1" dirty="0"/>
          </a:p>
          <a:p>
            <a:pPr marL="342900" indent="-228600">
              <a:buFont typeface="Arial" panose="020B0604020202020204" pitchFamily="34" charset="0"/>
              <a:buChar char="•"/>
            </a:pPr>
            <a:r>
              <a:rPr lang="en-US" sz="1700" dirty="0"/>
              <a:t>The incremental model was used by us in developing our management system.</a:t>
            </a:r>
          </a:p>
          <a:p>
            <a:pPr marL="342900" indent="-228600">
              <a:buFont typeface="Arial" panose="020B0604020202020204" pitchFamily="34" charset="0"/>
              <a:buChar char="•"/>
            </a:pPr>
            <a:r>
              <a:rPr lang="en-US" sz="1700" dirty="0"/>
              <a:t>The reason for using this model was that as we were newcomers in developing a java application, so we divided the project among ourselves which resulted in many increments.</a:t>
            </a:r>
          </a:p>
          <a:p>
            <a:pPr marL="342900" indent="-228600">
              <a:buFont typeface="Arial" panose="020B0604020202020204" pitchFamily="34" charset="0"/>
              <a:buChar char="•"/>
            </a:pPr>
            <a:r>
              <a:rPr lang="en-US" sz="1700" dirty="0"/>
              <a:t>The flow of our management system is iterative.</a:t>
            </a:r>
          </a:p>
          <a:p>
            <a:pPr marL="342900" indent="-228600">
              <a:buFont typeface="Arial" panose="020B0604020202020204" pitchFamily="34" charset="0"/>
              <a:buChar char="•"/>
            </a:pPr>
            <a:r>
              <a:rPr lang="en-US" sz="1700" dirty="0"/>
              <a:t>Our flow is iterative because as newbies we made many mistakes while developing the application. This resulted in redirecting from one module into module.</a:t>
            </a:r>
          </a:p>
        </p:txBody>
      </p:sp>
      <p:pic>
        <p:nvPicPr>
          <p:cNvPr id="6" name="Picture 5" descr="Logo, icon&#10;&#10;Description automatically generated">
            <a:extLst>
              <a:ext uri="{FF2B5EF4-FFF2-40B4-BE49-F238E27FC236}">
                <a16:creationId xmlns:a16="http://schemas.microsoft.com/office/drawing/2014/main" id="{C54152E5-5F4F-421E-872C-5BB3BE87E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6393" y="235938"/>
            <a:ext cx="1925540" cy="2411025"/>
          </a:xfrm>
          <a:prstGeom prst="rect">
            <a:avLst/>
          </a:prstGeom>
        </p:spPr>
      </p:pic>
    </p:spTree>
    <p:extLst>
      <p:ext uri="{BB962C8B-B14F-4D97-AF65-F5344CB8AC3E}">
        <p14:creationId xmlns:p14="http://schemas.microsoft.com/office/powerpoint/2010/main" val="1993251656"/>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27"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8" name="Rectangle 20">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907ED-2CA0-445E-9708-4E3AAB4BCD98}"/>
              </a:ext>
            </a:extLst>
          </p:cNvPr>
          <p:cNvSpPr>
            <a:spLocks noGrp="1"/>
          </p:cNvSpPr>
          <p:nvPr>
            <p:ph type="ctrTitle"/>
          </p:nvPr>
        </p:nvSpPr>
        <p:spPr>
          <a:xfrm>
            <a:off x="5331933" y="720725"/>
            <a:ext cx="7783609" cy="1432289"/>
          </a:xfrm>
        </p:spPr>
        <p:txBody>
          <a:bodyPr vert="horz" lIns="91440" tIns="45720" rIns="91440" bIns="45720" rtlCol="0" anchor="ctr">
            <a:normAutofit/>
          </a:bodyPr>
          <a:lstStyle/>
          <a:p>
            <a:r>
              <a:rPr lang="en-US" sz="3200" u="sng" dirty="0"/>
              <a:t>Process models not used in</a:t>
            </a:r>
            <a:br>
              <a:rPr lang="en-US" sz="3200" u="sng" dirty="0"/>
            </a:br>
            <a:r>
              <a:rPr lang="en-US" sz="3200" u="sng" dirty="0"/>
              <a:t>our project &amp; why?</a:t>
            </a:r>
          </a:p>
        </p:txBody>
      </p:sp>
      <p:sp>
        <p:nvSpPr>
          <p:cNvPr id="29" name="Rectangle 22">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0" name="Picture 24">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Subtitle 2">
            <a:extLst>
              <a:ext uri="{FF2B5EF4-FFF2-40B4-BE49-F238E27FC236}">
                <a16:creationId xmlns:a16="http://schemas.microsoft.com/office/drawing/2014/main" id="{3764D170-5DB6-4E61-B1FC-5A097C7CFDDD}"/>
              </a:ext>
            </a:extLst>
          </p:cNvPr>
          <p:cNvSpPr>
            <a:spLocks noGrp="1"/>
          </p:cNvSpPr>
          <p:nvPr>
            <p:ph type="subTitle" idx="1"/>
          </p:nvPr>
        </p:nvSpPr>
        <p:spPr>
          <a:xfrm>
            <a:off x="4090507" y="2628900"/>
            <a:ext cx="7454077" cy="3993162"/>
          </a:xfrm>
        </p:spPr>
        <p:txBody>
          <a:bodyPr vert="horz" lIns="91440" tIns="45720" rIns="91440" bIns="45720" rtlCol="0">
            <a:normAutofit/>
          </a:bodyPr>
          <a:lstStyle/>
          <a:p>
            <a:endParaRPr lang="en-US" sz="1700" b="1" dirty="0"/>
          </a:p>
          <a:p>
            <a:pPr marL="342900" indent="-228600">
              <a:lnSpc>
                <a:spcPct val="150000"/>
              </a:lnSpc>
              <a:buFont typeface="Arial" panose="020B0604020202020204" pitchFamily="34" charset="0"/>
              <a:buChar char="•"/>
            </a:pPr>
            <a:r>
              <a:rPr lang="en-US" sz="1700" dirty="0"/>
              <a:t>Linear model was not used because frequent iterations are not possible in it.</a:t>
            </a:r>
          </a:p>
          <a:p>
            <a:pPr marL="342900" indent="-228600">
              <a:lnSpc>
                <a:spcPct val="150000"/>
              </a:lnSpc>
              <a:buFont typeface="Arial" panose="020B0604020202020204" pitchFamily="34" charset="0"/>
              <a:buChar char="•"/>
            </a:pPr>
            <a:r>
              <a:rPr lang="en-US" sz="1700" dirty="0"/>
              <a:t>Agile Methodology was not used because our project was not a high-level project.</a:t>
            </a:r>
          </a:p>
          <a:p>
            <a:pPr marL="342900" indent="-228600">
              <a:lnSpc>
                <a:spcPct val="150000"/>
              </a:lnSpc>
              <a:buFont typeface="Arial" panose="020B0604020202020204" pitchFamily="34" charset="0"/>
              <a:buChar char="•"/>
            </a:pPr>
            <a:r>
              <a:rPr lang="en-US" sz="1700" dirty="0"/>
              <a:t>Evolutionary model was not used because if we needed to change something, we had to complete a cycle and then move to that specific module to change it.</a:t>
            </a:r>
          </a:p>
          <a:p>
            <a:pPr marL="342900" indent="-228600">
              <a:buFont typeface="Arial" panose="020B0604020202020204" pitchFamily="34" charset="0"/>
              <a:buChar char="•"/>
            </a:pPr>
            <a:endParaRPr lang="en-US" sz="1700" dirty="0"/>
          </a:p>
        </p:txBody>
      </p:sp>
      <p:pic>
        <p:nvPicPr>
          <p:cNvPr id="6" name="Picture 5" descr="Logo, icon&#10;&#10;Description automatically generated">
            <a:extLst>
              <a:ext uri="{FF2B5EF4-FFF2-40B4-BE49-F238E27FC236}">
                <a16:creationId xmlns:a16="http://schemas.microsoft.com/office/drawing/2014/main" id="{C54152E5-5F4F-421E-872C-5BB3BE87E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6393" y="235938"/>
            <a:ext cx="1925540" cy="2411025"/>
          </a:xfrm>
          <a:prstGeom prst="rect">
            <a:avLst/>
          </a:prstGeom>
        </p:spPr>
      </p:pic>
    </p:spTree>
    <p:extLst>
      <p:ext uri="{BB962C8B-B14F-4D97-AF65-F5344CB8AC3E}">
        <p14:creationId xmlns:p14="http://schemas.microsoft.com/office/powerpoint/2010/main" val="1082733036"/>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27"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8" name="Rectangle 20">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907ED-2CA0-445E-9708-4E3AAB4BCD98}"/>
              </a:ext>
            </a:extLst>
          </p:cNvPr>
          <p:cNvSpPr>
            <a:spLocks noGrp="1"/>
          </p:cNvSpPr>
          <p:nvPr>
            <p:ph type="ctrTitle"/>
          </p:nvPr>
        </p:nvSpPr>
        <p:spPr>
          <a:xfrm>
            <a:off x="5331933" y="720725"/>
            <a:ext cx="7783609" cy="1432289"/>
          </a:xfrm>
        </p:spPr>
        <p:txBody>
          <a:bodyPr vert="horz" lIns="91440" tIns="45720" rIns="91440" bIns="45720" rtlCol="0" anchor="ctr">
            <a:normAutofit/>
          </a:bodyPr>
          <a:lstStyle/>
          <a:p>
            <a:r>
              <a:rPr lang="en-US" sz="3200" u="sng" dirty="0"/>
              <a:t>Designing phase of </a:t>
            </a:r>
            <a:br>
              <a:rPr lang="en-US" sz="3200" u="sng" dirty="0"/>
            </a:br>
            <a:r>
              <a:rPr lang="en-US" sz="3200" u="sng" dirty="0"/>
              <a:t>our project</a:t>
            </a:r>
          </a:p>
        </p:txBody>
      </p:sp>
      <p:sp>
        <p:nvSpPr>
          <p:cNvPr id="29" name="Rectangle 22">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0" name="Picture 24">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Subtitle 2">
            <a:extLst>
              <a:ext uri="{FF2B5EF4-FFF2-40B4-BE49-F238E27FC236}">
                <a16:creationId xmlns:a16="http://schemas.microsoft.com/office/drawing/2014/main" id="{3764D170-5DB6-4E61-B1FC-5A097C7CFDDD}"/>
              </a:ext>
            </a:extLst>
          </p:cNvPr>
          <p:cNvSpPr>
            <a:spLocks noGrp="1"/>
          </p:cNvSpPr>
          <p:nvPr>
            <p:ph type="subTitle" idx="1"/>
          </p:nvPr>
        </p:nvSpPr>
        <p:spPr>
          <a:xfrm>
            <a:off x="4090507" y="2628900"/>
            <a:ext cx="7454077" cy="3993162"/>
          </a:xfrm>
        </p:spPr>
        <p:txBody>
          <a:bodyPr vert="horz" lIns="91440" tIns="45720" rIns="91440" bIns="45720" rtlCol="0">
            <a:normAutofit/>
          </a:bodyPr>
          <a:lstStyle/>
          <a:p>
            <a:endParaRPr lang="en-US" sz="1700" b="1" dirty="0"/>
          </a:p>
          <a:p>
            <a:pPr marL="342900" indent="-228600">
              <a:lnSpc>
                <a:spcPct val="150000"/>
              </a:lnSpc>
              <a:buFont typeface="Arial" panose="020B0604020202020204" pitchFamily="34" charset="0"/>
              <a:buChar char="•"/>
            </a:pPr>
            <a:r>
              <a:rPr lang="en-US" sz="1700" dirty="0"/>
              <a:t>We used Adobe Illustrator for making logo of our application.</a:t>
            </a:r>
          </a:p>
          <a:p>
            <a:pPr marL="342900" indent="-228600">
              <a:lnSpc>
                <a:spcPct val="150000"/>
              </a:lnSpc>
              <a:buFont typeface="Arial" panose="020B0604020202020204" pitchFamily="34" charset="0"/>
              <a:buChar char="•"/>
            </a:pPr>
            <a:r>
              <a:rPr lang="en-US" sz="1700" dirty="0"/>
              <a:t>We also used Adobe Illustrator for prototyping of our interfaces.</a:t>
            </a:r>
          </a:p>
          <a:p>
            <a:pPr marL="342900" indent="-228600">
              <a:lnSpc>
                <a:spcPct val="150000"/>
              </a:lnSpc>
              <a:buFont typeface="Arial" panose="020B0604020202020204" pitchFamily="34" charset="0"/>
              <a:buChar char="•"/>
            </a:pPr>
            <a:r>
              <a:rPr lang="en-US" sz="1700" dirty="0"/>
              <a:t>We have used NetBeans IDE 8.2 for making our final GUIs.</a:t>
            </a:r>
          </a:p>
          <a:p>
            <a:pPr marL="342900" indent="-228600">
              <a:lnSpc>
                <a:spcPct val="150000"/>
              </a:lnSpc>
              <a:buFont typeface="Arial" panose="020B0604020202020204" pitchFamily="34" charset="0"/>
              <a:buChar char="•"/>
            </a:pPr>
            <a:r>
              <a:rPr lang="en-US" sz="1700" dirty="0"/>
              <a:t>The backgrounds used in the application are basically mockups in which we put the logo. Adobe Photoshop was used for this purpose.</a:t>
            </a:r>
          </a:p>
          <a:p>
            <a:pPr marL="342900" indent="-228600">
              <a:buFont typeface="Arial" panose="020B0604020202020204" pitchFamily="34" charset="0"/>
              <a:buChar char="•"/>
            </a:pPr>
            <a:endParaRPr lang="en-US" sz="1700" dirty="0"/>
          </a:p>
        </p:txBody>
      </p:sp>
      <p:pic>
        <p:nvPicPr>
          <p:cNvPr id="6" name="Picture 5" descr="Logo, icon&#10;&#10;Description automatically generated">
            <a:extLst>
              <a:ext uri="{FF2B5EF4-FFF2-40B4-BE49-F238E27FC236}">
                <a16:creationId xmlns:a16="http://schemas.microsoft.com/office/drawing/2014/main" id="{C54152E5-5F4F-421E-872C-5BB3BE87E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6393" y="235938"/>
            <a:ext cx="1925540" cy="2411025"/>
          </a:xfrm>
          <a:prstGeom prst="rect">
            <a:avLst/>
          </a:prstGeom>
        </p:spPr>
      </p:pic>
      <p:pic>
        <p:nvPicPr>
          <p:cNvPr id="5" name="Picture 4" descr="Text, letter&#10;&#10;Description automatically generated">
            <a:extLst>
              <a:ext uri="{FF2B5EF4-FFF2-40B4-BE49-F238E27FC236}">
                <a16:creationId xmlns:a16="http://schemas.microsoft.com/office/drawing/2014/main" id="{99EB1B42-23EB-4C44-9F0E-9D0ABFE21CCB}"/>
              </a:ext>
            </a:extLst>
          </p:cNvPr>
          <p:cNvPicPr>
            <a:picLocks noChangeAspect="1"/>
          </p:cNvPicPr>
          <p:nvPr/>
        </p:nvPicPr>
        <p:blipFill rotWithShape="1">
          <a:blip r:embed="rId5">
            <a:extLst>
              <a:ext uri="{28A0092B-C50C-407E-A947-70E740481C1C}">
                <a14:useLocalDpi xmlns:a14="http://schemas.microsoft.com/office/drawing/2010/main" val="0"/>
              </a:ext>
            </a:extLst>
          </a:blip>
          <a:srcRect r="2775"/>
          <a:stretch/>
        </p:blipFill>
        <p:spPr>
          <a:xfrm>
            <a:off x="59634" y="1050386"/>
            <a:ext cx="3287123" cy="5232184"/>
          </a:xfrm>
          <a:prstGeom prst="rect">
            <a:avLst/>
          </a:prstGeom>
        </p:spPr>
      </p:pic>
    </p:spTree>
    <p:extLst>
      <p:ext uri="{BB962C8B-B14F-4D97-AF65-F5344CB8AC3E}">
        <p14:creationId xmlns:p14="http://schemas.microsoft.com/office/powerpoint/2010/main" val="46287695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27"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8" name="Rectangle 20">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907ED-2CA0-445E-9708-4E3AAB4BCD98}"/>
              </a:ext>
            </a:extLst>
          </p:cNvPr>
          <p:cNvSpPr>
            <a:spLocks noGrp="1"/>
          </p:cNvSpPr>
          <p:nvPr>
            <p:ph type="ctrTitle"/>
          </p:nvPr>
        </p:nvSpPr>
        <p:spPr>
          <a:xfrm>
            <a:off x="5331934" y="720725"/>
            <a:ext cx="6634780" cy="1432289"/>
          </a:xfrm>
        </p:spPr>
        <p:txBody>
          <a:bodyPr vert="horz" lIns="91440" tIns="45720" rIns="91440" bIns="45720" rtlCol="0" anchor="ctr">
            <a:normAutofit/>
          </a:bodyPr>
          <a:lstStyle/>
          <a:p>
            <a:r>
              <a:rPr lang="en-US" sz="3200" u="sng" dirty="0"/>
              <a:t>visual</a:t>
            </a:r>
            <a:br>
              <a:rPr lang="en-US" sz="3200" u="sng" dirty="0"/>
            </a:br>
            <a:r>
              <a:rPr lang="en-US" sz="3200" u="sng" dirty="0"/>
              <a:t> representation of</a:t>
            </a:r>
            <a:br>
              <a:rPr lang="en-US" sz="3200" u="sng" dirty="0"/>
            </a:br>
            <a:r>
              <a:rPr lang="en-US" sz="3200" u="sng" dirty="0"/>
              <a:t> our project</a:t>
            </a:r>
          </a:p>
        </p:txBody>
      </p:sp>
      <p:sp>
        <p:nvSpPr>
          <p:cNvPr id="29" name="Rectangle 22">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0" name="Picture 24">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Subtitle 2">
            <a:extLst>
              <a:ext uri="{FF2B5EF4-FFF2-40B4-BE49-F238E27FC236}">
                <a16:creationId xmlns:a16="http://schemas.microsoft.com/office/drawing/2014/main" id="{3764D170-5DB6-4E61-B1FC-5A097C7CFDDD}"/>
              </a:ext>
            </a:extLst>
          </p:cNvPr>
          <p:cNvSpPr>
            <a:spLocks noGrp="1"/>
          </p:cNvSpPr>
          <p:nvPr>
            <p:ph type="subTitle" idx="1"/>
          </p:nvPr>
        </p:nvSpPr>
        <p:spPr>
          <a:xfrm>
            <a:off x="4090507" y="2628900"/>
            <a:ext cx="4536658" cy="3993162"/>
          </a:xfrm>
        </p:spPr>
        <p:txBody>
          <a:bodyPr vert="horz" lIns="91440" tIns="45720" rIns="91440" bIns="45720" rtlCol="0">
            <a:normAutofit/>
          </a:bodyPr>
          <a:lstStyle/>
          <a:p>
            <a:r>
              <a:rPr lang="en-US" sz="1700" b="1" dirty="0"/>
              <a:t>USE CASES:</a:t>
            </a:r>
          </a:p>
          <a:p>
            <a:pPr marL="285750" indent="-285750">
              <a:buFont typeface="Arial" panose="020B0604020202020204" pitchFamily="34" charset="0"/>
              <a:buChar char="•"/>
            </a:pPr>
            <a:r>
              <a:rPr lang="en-US" sz="1700" dirty="0"/>
              <a:t>Primary User</a:t>
            </a:r>
            <a:r>
              <a:rPr lang="en-US" sz="1700" dirty="0">
                <a:sym typeface="Wingdings" panose="05000000000000000000" pitchFamily="2" charset="2"/>
              </a:rPr>
              <a:t> Patient</a:t>
            </a:r>
          </a:p>
          <a:p>
            <a:pPr marL="285750" indent="-285750">
              <a:buFont typeface="Arial" panose="020B0604020202020204" pitchFamily="34" charset="0"/>
              <a:buChar char="•"/>
            </a:pPr>
            <a:r>
              <a:rPr lang="en-US" sz="1700" dirty="0" err="1">
                <a:sym typeface="Wingdings" panose="05000000000000000000" pitchFamily="2" charset="2"/>
              </a:rPr>
              <a:t>Secodary</a:t>
            </a:r>
            <a:r>
              <a:rPr lang="en-US" sz="1700" dirty="0">
                <a:sym typeface="Wingdings" panose="05000000000000000000" pitchFamily="2" charset="2"/>
              </a:rPr>
              <a:t> User Doctor</a:t>
            </a:r>
          </a:p>
          <a:p>
            <a:pPr marL="285750" indent="-285750">
              <a:buFont typeface="Arial" panose="020B0604020202020204" pitchFamily="34" charset="0"/>
              <a:buChar char="•"/>
            </a:pPr>
            <a:r>
              <a:rPr lang="en-US" sz="1700" dirty="0">
                <a:sym typeface="Wingdings" panose="05000000000000000000" pitchFamily="2" charset="2"/>
              </a:rPr>
              <a:t>Flowlines are used to relate</a:t>
            </a:r>
          </a:p>
          <a:p>
            <a:r>
              <a:rPr lang="en-US" sz="1700" dirty="0">
                <a:sym typeface="Wingdings" panose="05000000000000000000" pitchFamily="2" charset="2"/>
              </a:rPr>
              <a:t>     features with their actors.</a:t>
            </a:r>
            <a:endParaRPr lang="en-US" sz="1700" dirty="0"/>
          </a:p>
          <a:p>
            <a:pPr marL="342900" indent="-228600">
              <a:buFont typeface="Arial" panose="020B0604020202020204" pitchFamily="34" charset="0"/>
              <a:buChar char="•"/>
            </a:pPr>
            <a:endParaRPr lang="en-US" sz="1700" dirty="0"/>
          </a:p>
        </p:txBody>
      </p:sp>
      <p:pic>
        <p:nvPicPr>
          <p:cNvPr id="6" name="Picture 5" descr="Logo, icon&#10;&#10;Description automatically generated">
            <a:extLst>
              <a:ext uri="{FF2B5EF4-FFF2-40B4-BE49-F238E27FC236}">
                <a16:creationId xmlns:a16="http://schemas.microsoft.com/office/drawing/2014/main" id="{C54152E5-5F4F-421E-872C-5BB3BE87E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6393" y="235938"/>
            <a:ext cx="1925540" cy="2411025"/>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8962BCF2-0023-4031-BC0F-E226185F1E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1965" y="162083"/>
            <a:ext cx="5929417" cy="6891572"/>
          </a:xfrm>
          <a:prstGeom prst="rect">
            <a:avLst/>
          </a:prstGeom>
        </p:spPr>
      </p:pic>
    </p:spTree>
    <p:extLst>
      <p:ext uri="{BB962C8B-B14F-4D97-AF65-F5344CB8AC3E}">
        <p14:creationId xmlns:p14="http://schemas.microsoft.com/office/powerpoint/2010/main" val="3873286284"/>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27"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8" name="Rectangle 20">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907ED-2CA0-445E-9708-4E3AAB4BCD98}"/>
              </a:ext>
            </a:extLst>
          </p:cNvPr>
          <p:cNvSpPr>
            <a:spLocks noGrp="1"/>
          </p:cNvSpPr>
          <p:nvPr>
            <p:ph type="ctrTitle"/>
          </p:nvPr>
        </p:nvSpPr>
        <p:spPr>
          <a:xfrm>
            <a:off x="5331934" y="-179606"/>
            <a:ext cx="6634780" cy="1432289"/>
          </a:xfrm>
        </p:spPr>
        <p:txBody>
          <a:bodyPr vert="horz" lIns="91440" tIns="45720" rIns="91440" bIns="45720" rtlCol="0" anchor="ctr">
            <a:normAutofit/>
          </a:bodyPr>
          <a:lstStyle/>
          <a:p>
            <a:r>
              <a:rPr lang="en-US" sz="3200" u="sng" dirty="0"/>
              <a:t>visual representation of</a:t>
            </a:r>
            <a:br>
              <a:rPr lang="en-US" sz="3200" u="sng" dirty="0"/>
            </a:br>
            <a:r>
              <a:rPr lang="en-US" sz="3200" u="sng" dirty="0"/>
              <a:t> our project</a:t>
            </a:r>
          </a:p>
        </p:txBody>
      </p:sp>
      <p:sp>
        <p:nvSpPr>
          <p:cNvPr id="29" name="Rectangle 22">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0" name="Picture 24">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Subtitle 2">
            <a:extLst>
              <a:ext uri="{FF2B5EF4-FFF2-40B4-BE49-F238E27FC236}">
                <a16:creationId xmlns:a16="http://schemas.microsoft.com/office/drawing/2014/main" id="{3764D170-5DB6-4E61-B1FC-5A097C7CFDDD}"/>
              </a:ext>
            </a:extLst>
          </p:cNvPr>
          <p:cNvSpPr>
            <a:spLocks noGrp="1"/>
          </p:cNvSpPr>
          <p:nvPr>
            <p:ph type="subTitle" idx="1"/>
          </p:nvPr>
        </p:nvSpPr>
        <p:spPr>
          <a:xfrm>
            <a:off x="3406393" y="2819761"/>
            <a:ext cx="7509097" cy="3993162"/>
          </a:xfrm>
        </p:spPr>
        <p:txBody>
          <a:bodyPr vert="horz" lIns="91440" tIns="45720" rIns="91440" bIns="45720" rtlCol="0">
            <a:normAutofit/>
          </a:bodyPr>
          <a:lstStyle/>
          <a:p>
            <a:r>
              <a:rPr lang="en-US" sz="1700" b="1" dirty="0"/>
              <a:t>CLASS DIAGRAM:</a:t>
            </a:r>
          </a:p>
          <a:p>
            <a:pPr marL="285750" indent="-285750">
              <a:buFont typeface="Arial" panose="020B0604020202020204" pitchFamily="34" charset="0"/>
              <a:buChar char="•"/>
            </a:pPr>
            <a:r>
              <a:rPr lang="en-US" sz="1700" dirty="0"/>
              <a:t>Two classes of users</a:t>
            </a:r>
          </a:p>
          <a:p>
            <a:pPr marL="285750" indent="-285750">
              <a:buFont typeface="Arial" panose="020B0604020202020204" pitchFamily="34" charset="0"/>
              <a:buChar char="•"/>
            </a:pPr>
            <a:r>
              <a:rPr lang="en-US" sz="1700" dirty="0"/>
              <a:t>Doctor &amp; Patient</a:t>
            </a:r>
          </a:p>
          <a:p>
            <a:pPr marL="285750" indent="-285750">
              <a:buFont typeface="Arial" panose="020B0604020202020204" pitchFamily="34" charset="0"/>
              <a:buChar char="•"/>
            </a:pPr>
            <a:r>
              <a:rPr lang="en-US" sz="1700" dirty="0"/>
              <a:t>Attributes</a:t>
            </a:r>
          </a:p>
          <a:p>
            <a:pPr marL="285750" indent="-285750">
              <a:buFont typeface="Arial" panose="020B0604020202020204" pitchFamily="34" charset="0"/>
              <a:buChar char="•"/>
            </a:pPr>
            <a:r>
              <a:rPr lang="en-US" sz="1700" dirty="0"/>
              <a:t>Functionality</a:t>
            </a:r>
          </a:p>
          <a:p>
            <a:pPr marL="285750" indent="-285750">
              <a:buFont typeface="Arial" panose="020B0604020202020204" pitchFamily="34" charset="0"/>
              <a:buChar char="•"/>
            </a:pPr>
            <a:r>
              <a:rPr lang="en-US" sz="1700" dirty="0"/>
              <a:t>Cardinalities</a:t>
            </a:r>
          </a:p>
          <a:p>
            <a:endParaRPr lang="en-US" sz="1700" dirty="0"/>
          </a:p>
          <a:p>
            <a:pPr marL="342900" indent="-228600">
              <a:buFont typeface="Arial" panose="020B0604020202020204" pitchFamily="34" charset="0"/>
              <a:buChar char="•"/>
            </a:pPr>
            <a:endParaRPr lang="en-US" sz="1700" dirty="0"/>
          </a:p>
        </p:txBody>
      </p:sp>
      <p:pic>
        <p:nvPicPr>
          <p:cNvPr id="6" name="Picture 5" descr="Logo, icon&#10;&#10;Description automatically generated">
            <a:extLst>
              <a:ext uri="{FF2B5EF4-FFF2-40B4-BE49-F238E27FC236}">
                <a16:creationId xmlns:a16="http://schemas.microsoft.com/office/drawing/2014/main" id="{C54152E5-5F4F-421E-872C-5BB3BE87E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6393" y="128072"/>
            <a:ext cx="1925540" cy="2411025"/>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2AE556BC-1AC2-4F66-B59C-8F3D8C2902B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61028" y="971696"/>
            <a:ext cx="6267670" cy="5978525"/>
          </a:xfrm>
          <a:prstGeom prst="rect">
            <a:avLst/>
          </a:prstGeom>
          <a:noFill/>
          <a:ln>
            <a:noFill/>
          </a:ln>
        </p:spPr>
      </p:pic>
    </p:spTree>
    <p:extLst>
      <p:ext uri="{BB962C8B-B14F-4D97-AF65-F5344CB8AC3E}">
        <p14:creationId xmlns:p14="http://schemas.microsoft.com/office/powerpoint/2010/main" val="967444951"/>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27"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8" name="Rectangle 20">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907ED-2CA0-445E-9708-4E3AAB4BCD98}"/>
              </a:ext>
            </a:extLst>
          </p:cNvPr>
          <p:cNvSpPr>
            <a:spLocks noGrp="1"/>
          </p:cNvSpPr>
          <p:nvPr>
            <p:ph type="ctrTitle"/>
          </p:nvPr>
        </p:nvSpPr>
        <p:spPr>
          <a:xfrm>
            <a:off x="5331933" y="-132543"/>
            <a:ext cx="6634780" cy="1432289"/>
          </a:xfrm>
        </p:spPr>
        <p:txBody>
          <a:bodyPr vert="horz" lIns="91440" tIns="45720" rIns="91440" bIns="45720" rtlCol="0" anchor="ctr">
            <a:normAutofit/>
          </a:bodyPr>
          <a:lstStyle/>
          <a:p>
            <a:r>
              <a:rPr lang="en-US" sz="3200" u="sng" dirty="0"/>
              <a:t>visual representation of</a:t>
            </a:r>
            <a:br>
              <a:rPr lang="en-US" sz="3200" u="sng" dirty="0"/>
            </a:br>
            <a:r>
              <a:rPr lang="en-US" sz="3200" u="sng" dirty="0"/>
              <a:t> our project</a:t>
            </a:r>
          </a:p>
        </p:txBody>
      </p:sp>
      <p:sp>
        <p:nvSpPr>
          <p:cNvPr id="29" name="Rectangle 22">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0" name="Picture 24">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Subtitle 2">
            <a:extLst>
              <a:ext uri="{FF2B5EF4-FFF2-40B4-BE49-F238E27FC236}">
                <a16:creationId xmlns:a16="http://schemas.microsoft.com/office/drawing/2014/main" id="{3764D170-5DB6-4E61-B1FC-5A097C7CFDDD}"/>
              </a:ext>
            </a:extLst>
          </p:cNvPr>
          <p:cNvSpPr>
            <a:spLocks noGrp="1"/>
          </p:cNvSpPr>
          <p:nvPr>
            <p:ph type="subTitle" idx="1"/>
          </p:nvPr>
        </p:nvSpPr>
        <p:spPr>
          <a:xfrm>
            <a:off x="3406393" y="2628900"/>
            <a:ext cx="7454077" cy="3993162"/>
          </a:xfrm>
        </p:spPr>
        <p:txBody>
          <a:bodyPr vert="horz" lIns="91440" tIns="45720" rIns="91440" bIns="45720" rtlCol="0">
            <a:normAutofit/>
          </a:bodyPr>
          <a:lstStyle/>
          <a:p>
            <a:r>
              <a:rPr lang="en-US" sz="1700" b="1" dirty="0"/>
              <a:t>SEQUENTIAL DIAGRAM:</a:t>
            </a:r>
          </a:p>
          <a:p>
            <a:endParaRPr lang="en-US" sz="1700" dirty="0"/>
          </a:p>
          <a:p>
            <a:pPr marL="342900" indent="-228600">
              <a:buFont typeface="Arial" panose="020B0604020202020204" pitchFamily="34" charset="0"/>
              <a:buChar char="•"/>
            </a:pPr>
            <a:r>
              <a:rPr lang="en-US" sz="1700" dirty="0"/>
              <a:t>Actors</a:t>
            </a:r>
          </a:p>
          <a:p>
            <a:pPr marL="342900" indent="-228600">
              <a:buFont typeface="Arial" panose="020B0604020202020204" pitchFamily="34" charset="0"/>
              <a:buChar char="•"/>
            </a:pPr>
            <a:r>
              <a:rPr lang="en-US" sz="1700" dirty="0"/>
              <a:t>Association </a:t>
            </a:r>
          </a:p>
          <a:p>
            <a:pPr marL="114300"/>
            <a:r>
              <a:rPr lang="en-US" sz="1700" dirty="0"/>
              <a:t>    with features</a:t>
            </a:r>
          </a:p>
          <a:p>
            <a:pPr marL="400050" indent="-285750">
              <a:buFont typeface="Arial" panose="020B0604020202020204" pitchFamily="34" charset="0"/>
              <a:buChar char="•"/>
            </a:pPr>
            <a:r>
              <a:rPr lang="en-US" sz="1700" dirty="0"/>
              <a:t>Behavior</a:t>
            </a:r>
          </a:p>
        </p:txBody>
      </p:sp>
      <p:pic>
        <p:nvPicPr>
          <p:cNvPr id="6" name="Picture 5" descr="Logo, icon&#10;&#10;Description automatically generated">
            <a:extLst>
              <a:ext uri="{FF2B5EF4-FFF2-40B4-BE49-F238E27FC236}">
                <a16:creationId xmlns:a16="http://schemas.microsoft.com/office/drawing/2014/main" id="{C54152E5-5F4F-421E-872C-5BB3BE87E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6393" y="235938"/>
            <a:ext cx="1925540" cy="2411025"/>
          </a:xfrm>
          <a:prstGeom prst="rect">
            <a:avLst/>
          </a:prstGeom>
        </p:spPr>
      </p:pic>
      <p:pic>
        <p:nvPicPr>
          <p:cNvPr id="13" name="Picture 12" descr="A picture containing diagram&#10;&#10;Description automatically generated">
            <a:extLst>
              <a:ext uri="{FF2B5EF4-FFF2-40B4-BE49-F238E27FC236}">
                <a16:creationId xmlns:a16="http://schemas.microsoft.com/office/drawing/2014/main" id="{E9874FD1-EE55-4403-9760-91EA5FE81E2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28888" y="1134683"/>
            <a:ext cx="6463112" cy="5746677"/>
          </a:xfrm>
          <a:prstGeom prst="rect">
            <a:avLst/>
          </a:prstGeom>
          <a:noFill/>
          <a:ln>
            <a:noFill/>
          </a:ln>
        </p:spPr>
      </p:pic>
    </p:spTree>
    <p:extLst>
      <p:ext uri="{BB962C8B-B14F-4D97-AF65-F5344CB8AC3E}">
        <p14:creationId xmlns:p14="http://schemas.microsoft.com/office/powerpoint/2010/main" val="1169997645"/>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27"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8" name="Rectangle 20">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907ED-2CA0-445E-9708-4E3AAB4BCD98}"/>
              </a:ext>
            </a:extLst>
          </p:cNvPr>
          <p:cNvSpPr>
            <a:spLocks noGrp="1"/>
          </p:cNvSpPr>
          <p:nvPr>
            <p:ph type="ctrTitle"/>
          </p:nvPr>
        </p:nvSpPr>
        <p:spPr>
          <a:xfrm>
            <a:off x="5331934" y="720725"/>
            <a:ext cx="6634780" cy="1432289"/>
          </a:xfrm>
        </p:spPr>
        <p:txBody>
          <a:bodyPr vert="horz" lIns="91440" tIns="45720" rIns="91440" bIns="45720" rtlCol="0" anchor="ctr">
            <a:normAutofit/>
          </a:bodyPr>
          <a:lstStyle/>
          <a:p>
            <a:r>
              <a:rPr lang="en-US" sz="3200" u="sng" dirty="0"/>
              <a:t>visual </a:t>
            </a:r>
            <a:br>
              <a:rPr lang="en-US" sz="3200" u="sng" dirty="0"/>
            </a:br>
            <a:r>
              <a:rPr lang="en-US" sz="3200" u="sng" dirty="0"/>
              <a:t>flow of</a:t>
            </a:r>
            <a:br>
              <a:rPr lang="en-US" sz="3200" u="sng" dirty="0"/>
            </a:br>
            <a:r>
              <a:rPr lang="en-US" sz="3200" u="sng" dirty="0"/>
              <a:t> our project</a:t>
            </a:r>
          </a:p>
        </p:txBody>
      </p:sp>
      <p:sp>
        <p:nvSpPr>
          <p:cNvPr id="29" name="Rectangle 22">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0" name="Picture 24">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Subtitle 2">
            <a:extLst>
              <a:ext uri="{FF2B5EF4-FFF2-40B4-BE49-F238E27FC236}">
                <a16:creationId xmlns:a16="http://schemas.microsoft.com/office/drawing/2014/main" id="{3764D170-5DB6-4E61-B1FC-5A097C7CFDDD}"/>
              </a:ext>
            </a:extLst>
          </p:cNvPr>
          <p:cNvSpPr>
            <a:spLocks noGrp="1"/>
          </p:cNvSpPr>
          <p:nvPr>
            <p:ph type="subTitle" idx="1"/>
          </p:nvPr>
        </p:nvSpPr>
        <p:spPr>
          <a:xfrm>
            <a:off x="3568738" y="2628900"/>
            <a:ext cx="5239023" cy="3993162"/>
          </a:xfrm>
        </p:spPr>
        <p:txBody>
          <a:bodyPr vert="horz" lIns="91440" tIns="45720" rIns="91440" bIns="45720" rtlCol="0">
            <a:normAutofit/>
          </a:bodyPr>
          <a:lstStyle/>
          <a:p>
            <a:r>
              <a:rPr lang="en-US" sz="1700" b="1" dirty="0"/>
              <a:t>COMPOSITE DIAGRAM:</a:t>
            </a:r>
          </a:p>
          <a:p>
            <a:pPr marL="285750" indent="-285750">
              <a:buFont typeface="Arial" panose="020B0604020202020204" pitchFamily="34" charset="0"/>
              <a:buChar char="•"/>
            </a:pPr>
            <a:r>
              <a:rPr lang="en-US" sz="1700" dirty="0"/>
              <a:t>This diagram is showing us the overall flow of our application.</a:t>
            </a:r>
          </a:p>
          <a:p>
            <a:pPr marL="285750" indent="-285750">
              <a:buFont typeface="Arial" panose="020B0604020202020204" pitchFamily="34" charset="0"/>
              <a:buChar char="•"/>
            </a:pPr>
            <a:r>
              <a:rPr lang="en-US" sz="1700" dirty="0"/>
              <a:t>Starting from the login to logout all the flow is represented here.</a:t>
            </a:r>
          </a:p>
          <a:p>
            <a:pPr marL="285750" indent="-285750">
              <a:buFont typeface="Arial" panose="020B0604020202020204" pitchFamily="34" charset="0"/>
              <a:buChar char="•"/>
            </a:pPr>
            <a:r>
              <a:rPr lang="en-US" sz="1700" dirty="0"/>
              <a:t>Following notations are used here:</a:t>
            </a:r>
          </a:p>
          <a:p>
            <a:pPr marL="285750" indent="-285750">
              <a:buFont typeface="Wingdings" panose="05000000000000000000" pitchFamily="2" charset="2"/>
              <a:buChar char="v"/>
            </a:pPr>
            <a:r>
              <a:rPr lang="en-US" sz="1700" dirty="0"/>
              <a:t>Start</a:t>
            </a:r>
          </a:p>
          <a:p>
            <a:pPr marL="285750" indent="-285750">
              <a:buFont typeface="Wingdings" panose="05000000000000000000" pitchFamily="2" charset="2"/>
              <a:buChar char="v"/>
            </a:pPr>
            <a:r>
              <a:rPr lang="en-US" sz="1700" dirty="0"/>
              <a:t>Action</a:t>
            </a:r>
          </a:p>
          <a:p>
            <a:pPr marL="285750" indent="-285750">
              <a:buFont typeface="Wingdings" panose="05000000000000000000" pitchFamily="2" charset="2"/>
              <a:buChar char="v"/>
            </a:pPr>
            <a:r>
              <a:rPr lang="en-US" sz="1700" dirty="0"/>
              <a:t>Decision</a:t>
            </a:r>
          </a:p>
          <a:p>
            <a:pPr marL="285750" indent="-285750">
              <a:buFont typeface="Wingdings" panose="05000000000000000000" pitchFamily="2" charset="2"/>
              <a:buChar char="v"/>
            </a:pPr>
            <a:r>
              <a:rPr lang="en-US" sz="1700" dirty="0"/>
              <a:t>Flowlines</a:t>
            </a:r>
          </a:p>
          <a:p>
            <a:pPr marL="285750" indent="-285750">
              <a:buFont typeface="Wingdings" panose="05000000000000000000" pitchFamily="2" charset="2"/>
              <a:buChar char="v"/>
            </a:pPr>
            <a:r>
              <a:rPr lang="en-US" sz="1700" dirty="0"/>
              <a:t>End</a:t>
            </a:r>
          </a:p>
          <a:p>
            <a:endParaRPr lang="en-US" sz="1700" dirty="0"/>
          </a:p>
          <a:p>
            <a:endParaRPr lang="en-US" sz="1700" dirty="0"/>
          </a:p>
          <a:p>
            <a:pPr marL="342900" indent="-228600">
              <a:buFont typeface="Arial" panose="020B0604020202020204" pitchFamily="34" charset="0"/>
              <a:buChar char="•"/>
            </a:pPr>
            <a:endParaRPr lang="en-US" sz="1700" dirty="0"/>
          </a:p>
        </p:txBody>
      </p:sp>
      <p:pic>
        <p:nvPicPr>
          <p:cNvPr id="6" name="Picture 5" descr="Logo, icon&#10;&#10;Description automatically generated">
            <a:extLst>
              <a:ext uri="{FF2B5EF4-FFF2-40B4-BE49-F238E27FC236}">
                <a16:creationId xmlns:a16="http://schemas.microsoft.com/office/drawing/2014/main" id="{C54152E5-5F4F-421E-872C-5BB3BE87E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6393" y="235938"/>
            <a:ext cx="1925540" cy="2411025"/>
          </a:xfrm>
          <a:prstGeom prst="rect">
            <a:avLst/>
          </a:prstGeom>
        </p:spPr>
      </p:pic>
      <p:pic>
        <p:nvPicPr>
          <p:cNvPr id="9" name="Picture 8" descr="Diagram&#10;&#10;Description automatically generated">
            <a:extLst>
              <a:ext uri="{FF2B5EF4-FFF2-40B4-BE49-F238E27FC236}">
                <a16:creationId xmlns:a16="http://schemas.microsoft.com/office/drawing/2014/main" id="{A4843FA0-3D17-436F-A1FC-38E8E7D274E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07761" y="235938"/>
            <a:ext cx="3384240" cy="6620662"/>
          </a:xfrm>
          <a:prstGeom prst="rect">
            <a:avLst/>
          </a:prstGeom>
          <a:noFill/>
          <a:ln>
            <a:noFill/>
          </a:ln>
        </p:spPr>
      </p:pic>
    </p:spTree>
    <p:extLst>
      <p:ext uri="{BB962C8B-B14F-4D97-AF65-F5344CB8AC3E}">
        <p14:creationId xmlns:p14="http://schemas.microsoft.com/office/powerpoint/2010/main" val="395663505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907ED-2CA0-445E-9708-4E3AAB4BCD98}"/>
              </a:ext>
            </a:extLst>
          </p:cNvPr>
          <p:cNvSpPr>
            <a:spLocks noGrp="1"/>
          </p:cNvSpPr>
          <p:nvPr>
            <p:ph type="ctrTitle"/>
          </p:nvPr>
        </p:nvSpPr>
        <p:spPr>
          <a:xfrm>
            <a:off x="5838088" y="520502"/>
            <a:ext cx="5608321" cy="882616"/>
          </a:xfrm>
        </p:spPr>
        <p:txBody>
          <a:bodyPr>
            <a:normAutofit/>
          </a:bodyPr>
          <a:lstStyle/>
          <a:p>
            <a:r>
              <a:rPr lang="en-US" sz="4400" u="sng">
                <a:solidFill>
                  <a:srgbClr val="262626"/>
                </a:solidFill>
              </a:rPr>
              <a:t>Semester Project</a:t>
            </a:r>
            <a:endParaRPr lang="en-US" sz="4400" u="sng" dirty="0">
              <a:solidFill>
                <a:srgbClr val="262626"/>
              </a:solidFill>
            </a:endParaRPr>
          </a:p>
        </p:txBody>
      </p:sp>
      <p:sp>
        <p:nvSpPr>
          <p:cNvPr id="3" name="Subtitle 2">
            <a:extLst>
              <a:ext uri="{FF2B5EF4-FFF2-40B4-BE49-F238E27FC236}">
                <a16:creationId xmlns:a16="http://schemas.microsoft.com/office/drawing/2014/main" id="{3764D170-5DB6-4E61-B1FC-5A097C7CFDDD}"/>
              </a:ext>
            </a:extLst>
          </p:cNvPr>
          <p:cNvSpPr>
            <a:spLocks noGrp="1"/>
          </p:cNvSpPr>
          <p:nvPr>
            <p:ph type="subTitle" idx="1"/>
          </p:nvPr>
        </p:nvSpPr>
        <p:spPr>
          <a:xfrm>
            <a:off x="4825622" y="1630018"/>
            <a:ext cx="5989982" cy="2067339"/>
          </a:xfrm>
        </p:spPr>
        <p:txBody>
          <a:bodyPr>
            <a:normAutofit/>
          </a:bodyPr>
          <a:lstStyle/>
          <a:p>
            <a:r>
              <a:rPr lang="en-US" b="1" dirty="0">
                <a:solidFill>
                  <a:srgbClr val="000000"/>
                </a:solidFill>
              </a:rPr>
              <a:t>Presented By:</a:t>
            </a:r>
          </a:p>
          <a:p>
            <a:pPr marL="342900" indent="-342900">
              <a:buFont typeface="Wingdings" panose="05000000000000000000" pitchFamily="2" charset="2"/>
              <a:buChar char="v"/>
            </a:pPr>
            <a:r>
              <a:rPr lang="en-US" dirty="0">
                <a:solidFill>
                  <a:srgbClr val="000000"/>
                </a:solidFill>
              </a:rPr>
              <a:t>FA20-BSE-146 M. Arsalan Javaid </a:t>
            </a:r>
          </a:p>
          <a:p>
            <a:pPr marL="342900" indent="-342900">
              <a:buFont typeface="Wingdings" panose="05000000000000000000" pitchFamily="2" charset="2"/>
              <a:buChar char="v"/>
            </a:pPr>
            <a:r>
              <a:rPr lang="en-US" dirty="0">
                <a:solidFill>
                  <a:srgbClr val="000000"/>
                </a:solidFill>
              </a:rPr>
              <a:t>FA20-BSE-052 M. Mobeen</a:t>
            </a:r>
          </a:p>
          <a:p>
            <a:pPr marL="342900" indent="-342900">
              <a:buFont typeface="Wingdings" panose="05000000000000000000" pitchFamily="2" charset="2"/>
              <a:buChar char="v"/>
            </a:pPr>
            <a:r>
              <a:rPr lang="en-US" dirty="0">
                <a:solidFill>
                  <a:srgbClr val="000000"/>
                </a:solidFill>
              </a:rPr>
              <a:t>FA20-BSE-141 Ahmed Raza </a:t>
            </a:r>
          </a:p>
          <a:p>
            <a:pPr marL="342900" indent="-342900">
              <a:buFont typeface="Wingdings" panose="05000000000000000000" pitchFamily="2" charset="2"/>
              <a:buChar char="v"/>
            </a:pPr>
            <a:r>
              <a:rPr lang="en-US" dirty="0">
                <a:solidFill>
                  <a:srgbClr val="000000"/>
                </a:solidFill>
              </a:rPr>
              <a:t>SP21-BSE-052 Amir Khan </a:t>
            </a:r>
          </a:p>
        </p:txBody>
      </p:sp>
      <p:pic>
        <p:nvPicPr>
          <p:cNvPr id="5" name="Picture 4" descr="Logo, icon&#10;&#10;Description automatically generated">
            <a:extLst>
              <a:ext uri="{FF2B5EF4-FFF2-40B4-BE49-F238E27FC236}">
                <a16:creationId xmlns:a16="http://schemas.microsoft.com/office/drawing/2014/main" id="{C7E3D77C-3A3D-4F57-8802-86AA4D5DD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591" y="1157134"/>
            <a:ext cx="3353430" cy="4204929"/>
          </a:xfrm>
          <a:prstGeom prst="rect">
            <a:avLst/>
          </a:prstGeom>
        </p:spPr>
      </p:pic>
      <p:sp>
        <p:nvSpPr>
          <p:cNvPr id="7" name="TextBox 6">
            <a:extLst>
              <a:ext uri="{FF2B5EF4-FFF2-40B4-BE49-F238E27FC236}">
                <a16:creationId xmlns:a16="http://schemas.microsoft.com/office/drawing/2014/main" id="{FA217154-6659-4ACA-A838-11A919BD44BE}"/>
              </a:ext>
            </a:extLst>
          </p:cNvPr>
          <p:cNvSpPr txBox="1"/>
          <p:nvPr/>
        </p:nvSpPr>
        <p:spPr>
          <a:xfrm>
            <a:off x="7927545" y="3723862"/>
            <a:ext cx="5776117" cy="707886"/>
          </a:xfrm>
          <a:prstGeom prst="rect">
            <a:avLst/>
          </a:prstGeom>
          <a:noFill/>
        </p:spPr>
        <p:txBody>
          <a:bodyPr wrap="square" rtlCol="0">
            <a:spAutoFit/>
          </a:bodyPr>
          <a:lstStyle/>
          <a:p>
            <a:r>
              <a:rPr lang="en-US" sz="2000" b="1" dirty="0">
                <a:solidFill>
                  <a:srgbClr val="000000"/>
                </a:solidFill>
              </a:rPr>
              <a:t>Presented To:</a:t>
            </a:r>
          </a:p>
          <a:p>
            <a:r>
              <a:rPr lang="en-US" sz="2000" dirty="0">
                <a:solidFill>
                  <a:srgbClr val="000000"/>
                </a:solidFill>
              </a:rPr>
              <a:t>                            Dr. Wasif Nisar</a:t>
            </a:r>
          </a:p>
        </p:txBody>
      </p:sp>
    </p:spTree>
    <p:extLst>
      <p:ext uri="{BB962C8B-B14F-4D97-AF65-F5344CB8AC3E}">
        <p14:creationId xmlns:p14="http://schemas.microsoft.com/office/powerpoint/2010/main" val="813197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27"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8" name="Rectangle 20">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907ED-2CA0-445E-9708-4E3AAB4BCD98}"/>
              </a:ext>
            </a:extLst>
          </p:cNvPr>
          <p:cNvSpPr>
            <a:spLocks noGrp="1"/>
          </p:cNvSpPr>
          <p:nvPr>
            <p:ph type="ctrTitle"/>
          </p:nvPr>
        </p:nvSpPr>
        <p:spPr>
          <a:xfrm>
            <a:off x="5331933" y="720725"/>
            <a:ext cx="7783609" cy="1432289"/>
          </a:xfrm>
        </p:spPr>
        <p:txBody>
          <a:bodyPr vert="horz" lIns="91440" tIns="45720" rIns="91440" bIns="45720" rtlCol="0" anchor="ctr">
            <a:normAutofit/>
          </a:bodyPr>
          <a:lstStyle/>
          <a:p>
            <a:r>
              <a:rPr lang="en-US" sz="3200" u="sng" dirty="0"/>
              <a:t>RISK Management in</a:t>
            </a:r>
            <a:br>
              <a:rPr lang="en-US" sz="3200" u="sng" dirty="0"/>
            </a:br>
            <a:r>
              <a:rPr lang="en-US" sz="3200" u="sng" dirty="0"/>
              <a:t>our project</a:t>
            </a:r>
          </a:p>
        </p:txBody>
      </p:sp>
      <p:sp>
        <p:nvSpPr>
          <p:cNvPr id="29" name="Rectangle 22">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0" name="Picture 24">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Subtitle 2">
            <a:extLst>
              <a:ext uri="{FF2B5EF4-FFF2-40B4-BE49-F238E27FC236}">
                <a16:creationId xmlns:a16="http://schemas.microsoft.com/office/drawing/2014/main" id="{3764D170-5DB6-4E61-B1FC-5A097C7CFDDD}"/>
              </a:ext>
            </a:extLst>
          </p:cNvPr>
          <p:cNvSpPr>
            <a:spLocks noGrp="1"/>
          </p:cNvSpPr>
          <p:nvPr>
            <p:ph type="subTitle" idx="1"/>
          </p:nvPr>
        </p:nvSpPr>
        <p:spPr>
          <a:xfrm>
            <a:off x="3869635" y="2628900"/>
            <a:ext cx="7674949" cy="3993162"/>
          </a:xfrm>
        </p:spPr>
        <p:txBody>
          <a:bodyPr vert="horz" lIns="91440" tIns="45720" rIns="91440" bIns="45720" rtlCol="0">
            <a:normAutofit/>
          </a:bodyPr>
          <a:lstStyle/>
          <a:p>
            <a:endParaRPr lang="en-US" sz="1700" b="1" dirty="0"/>
          </a:p>
          <a:p>
            <a:pPr marL="114300"/>
            <a:r>
              <a:rPr lang="en-US" sz="1700" b="1" dirty="0"/>
              <a:t>Basic Risks faced by us during development phase of our application:</a:t>
            </a:r>
          </a:p>
          <a:p>
            <a:pPr marL="400050" indent="-285750">
              <a:buFont typeface="Arial" panose="020B0604020202020204" pitchFamily="34" charset="0"/>
              <a:buChar char="•"/>
            </a:pPr>
            <a:r>
              <a:rPr lang="en-US" sz="1700" dirty="0"/>
              <a:t>Time management</a:t>
            </a:r>
          </a:p>
          <a:p>
            <a:pPr marL="400050" indent="-285750">
              <a:buFont typeface="Arial" panose="020B0604020202020204" pitchFamily="34" charset="0"/>
              <a:buChar char="•"/>
            </a:pPr>
            <a:r>
              <a:rPr lang="en-US" sz="1700" dirty="0"/>
              <a:t>Lack of Skills</a:t>
            </a:r>
          </a:p>
          <a:p>
            <a:pPr marL="400050" indent="-285750">
              <a:buFont typeface="Arial" panose="020B0604020202020204" pitchFamily="34" charset="0"/>
              <a:buChar char="•"/>
            </a:pPr>
            <a:r>
              <a:rPr lang="en-US" sz="1700" dirty="0"/>
              <a:t>Lack of Database Knowledge</a:t>
            </a:r>
          </a:p>
          <a:p>
            <a:pPr marL="400050" indent="-285750">
              <a:buFont typeface="Arial" panose="020B0604020202020204" pitchFamily="34" charset="0"/>
              <a:buChar char="•"/>
            </a:pPr>
            <a:r>
              <a:rPr lang="en-US" sz="1700" dirty="0"/>
              <a:t>Hardware issue</a:t>
            </a:r>
          </a:p>
          <a:p>
            <a:pPr marL="400050" indent="-285750">
              <a:buFont typeface="Arial" panose="020B0604020202020204" pitchFamily="34" charset="0"/>
              <a:buChar char="•"/>
            </a:pPr>
            <a:r>
              <a:rPr lang="en-US" sz="1700" dirty="0"/>
              <a:t>Data loss</a:t>
            </a:r>
          </a:p>
        </p:txBody>
      </p:sp>
      <p:pic>
        <p:nvPicPr>
          <p:cNvPr id="6" name="Picture 5" descr="Logo, icon&#10;&#10;Description automatically generated">
            <a:extLst>
              <a:ext uri="{FF2B5EF4-FFF2-40B4-BE49-F238E27FC236}">
                <a16:creationId xmlns:a16="http://schemas.microsoft.com/office/drawing/2014/main" id="{C54152E5-5F4F-421E-872C-5BB3BE87E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6393" y="235938"/>
            <a:ext cx="1925540" cy="2411025"/>
          </a:xfrm>
          <a:prstGeom prst="rect">
            <a:avLst/>
          </a:prstGeom>
        </p:spPr>
      </p:pic>
    </p:spTree>
    <p:extLst>
      <p:ext uri="{BB962C8B-B14F-4D97-AF65-F5344CB8AC3E}">
        <p14:creationId xmlns:p14="http://schemas.microsoft.com/office/powerpoint/2010/main" val="1563803271"/>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27"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8" name="Rectangle 20">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907ED-2CA0-445E-9708-4E3AAB4BCD98}"/>
              </a:ext>
            </a:extLst>
          </p:cNvPr>
          <p:cNvSpPr>
            <a:spLocks noGrp="1"/>
          </p:cNvSpPr>
          <p:nvPr>
            <p:ph type="ctrTitle"/>
          </p:nvPr>
        </p:nvSpPr>
        <p:spPr>
          <a:xfrm>
            <a:off x="5331933" y="720725"/>
            <a:ext cx="7783609" cy="1432289"/>
          </a:xfrm>
        </p:spPr>
        <p:txBody>
          <a:bodyPr vert="horz" lIns="91440" tIns="45720" rIns="91440" bIns="45720" rtlCol="0" anchor="ctr">
            <a:normAutofit/>
          </a:bodyPr>
          <a:lstStyle/>
          <a:p>
            <a:r>
              <a:rPr lang="en-US" sz="3200" u="sng" dirty="0"/>
              <a:t>RISK Management in</a:t>
            </a:r>
            <a:br>
              <a:rPr lang="en-US" sz="3200" u="sng" dirty="0"/>
            </a:br>
            <a:r>
              <a:rPr lang="en-US" sz="3200" u="sng" dirty="0"/>
              <a:t>our project</a:t>
            </a:r>
          </a:p>
        </p:txBody>
      </p:sp>
      <p:sp>
        <p:nvSpPr>
          <p:cNvPr id="29" name="Rectangle 22">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0" name="Picture 24">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Subtitle 2">
            <a:extLst>
              <a:ext uri="{FF2B5EF4-FFF2-40B4-BE49-F238E27FC236}">
                <a16:creationId xmlns:a16="http://schemas.microsoft.com/office/drawing/2014/main" id="{3764D170-5DB6-4E61-B1FC-5A097C7CFDDD}"/>
              </a:ext>
            </a:extLst>
          </p:cNvPr>
          <p:cNvSpPr>
            <a:spLocks noGrp="1"/>
          </p:cNvSpPr>
          <p:nvPr>
            <p:ph type="subTitle" idx="1"/>
          </p:nvPr>
        </p:nvSpPr>
        <p:spPr>
          <a:xfrm>
            <a:off x="3935897" y="2628900"/>
            <a:ext cx="7608688" cy="3993162"/>
          </a:xfrm>
        </p:spPr>
        <p:txBody>
          <a:bodyPr vert="horz" lIns="91440" tIns="45720" rIns="91440" bIns="45720" rtlCol="0">
            <a:normAutofit/>
          </a:bodyPr>
          <a:lstStyle/>
          <a:p>
            <a:endParaRPr lang="en-US" sz="1700" b="1" dirty="0"/>
          </a:p>
          <a:p>
            <a:pPr marL="114300"/>
            <a:r>
              <a:rPr lang="en-US" sz="1700" b="1" dirty="0"/>
              <a:t>Basic Risks faced by us during construction phase of our application:</a:t>
            </a:r>
          </a:p>
          <a:p>
            <a:pPr marL="400050" indent="-285750">
              <a:buFont typeface="Arial" panose="020B0604020202020204" pitchFamily="34" charset="0"/>
              <a:buChar char="•"/>
            </a:pPr>
            <a:r>
              <a:rPr lang="en-US" sz="1700" dirty="0"/>
              <a:t>Interface Linking </a:t>
            </a:r>
          </a:p>
          <a:p>
            <a:pPr marL="400050" indent="-285750">
              <a:buFont typeface="Arial" panose="020B0604020202020204" pitchFamily="34" charset="0"/>
              <a:buChar char="•"/>
            </a:pPr>
            <a:r>
              <a:rPr lang="en-US" sz="1700" dirty="0"/>
              <a:t>Questionnaire Logic</a:t>
            </a:r>
          </a:p>
          <a:p>
            <a:pPr marL="400050" indent="-285750">
              <a:buFont typeface="Arial" panose="020B0604020202020204" pitchFamily="34" charset="0"/>
              <a:buChar char="•"/>
            </a:pPr>
            <a:r>
              <a:rPr lang="en-US" sz="1700" dirty="0"/>
              <a:t>Patient Doctor Communication</a:t>
            </a:r>
          </a:p>
        </p:txBody>
      </p:sp>
      <p:pic>
        <p:nvPicPr>
          <p:cNvPr id="6" name="Picture 5" descr="Logo, icon&#10;&#10;Description automatically generated">
            <a:extLst>
              <a:ext uri="{FF2B5EF4-FFF2-40B4-BE49-F238E27FC236}">
                <a16:creationId xmlns:a16="http://schemas.microsoft.com/office/drawing/2014/main" id="{C54152E5-5F4F-421E-872C-5BB3BE87E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6393" y="235938"/>
            <a:ext cx="1925540" cy="2411025"/>
          </a:xfrm>
          <a:prstGeom prst="rect">
            <a:avLst/>
          </a:prstGeom>
        </p:spPr>
      </p:pic>
    </p:spTree>
    <p:extLst>
      <p:ext uri="{BB962C8B-B14F-4D97-AF65-F5344CB8AC3E}">
        <p14:creationId xmlns:p14="http://schemas.microsoft.com/office/powerpoint/2010/main" val="1570998854"/>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27"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8" name="Rectangle 20">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907ED-2CA0-445E-9708-4E3AAB4BCD98}"/>
              </a:ext>
            </a:extLst>
          </p:cNvPr>
          <p:cNvSpPr>
            <a:spLocks noGrp="1"/>
          </p:cNvSpPr>
          <p:nvPr>
            <p:ph type="ctrTitle"/>
          </p:nvPr>
        </p:nvSpPr>
        <p:spPr>
          <a:xfrm>
            <a:off x="5331933" y="720725"/>
            <a:ext cx="7783609" cy="1432289"/>
          </a:xfrm>
        </p:spPr>
        <p:txBody>
          <a:bodyPr vert="horz" lIns="91440" tIns="45720" rIns="91440" bIns="45720" rtlCol="0" anchor="ctr">
            <a:normAutofit/>
          </a:bodyPr>
          <a:lstStyle/>
          <a:p>
            <a:r>
              <a:rPr lang="en-US" sz="3200" u="sng" dirty="0"/>
              <a:t>RISK Management in</a:t>
            </a:r>
            <a:br>
              <a:rPr lang="en-US" sz="3200" u="sng" dirty="0"/>
            </a:br>
            <a:r>
              <a:rPr lang="en-US" sz="3200" u="sng" dirty="0"/>
              <a:t>our project</a:t>
            </a:r>
          </a:p>
        </p:txBody>
      </p:sp>
      <p:sp>
        <p:nvSpPr>
          <p:cNvPr id="29" name="Rectangle 22">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0" name="Picture 24">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pic>
        <p:nvPicPr>
          <p:cNvPr id="6" name="Picture 5" descr="Logo, icon&#10;&#10;Description automatically generated">
            <a:extLst>
              <a:ext uri="{FF2B5EF4-FFF2-40B4-BE49-F238E27FC236}">
                <a16:creationId xmlns:a16="http://schemas.microsoft.com/office/drawing/2014/main" id="{C54152E5-5F4F-421E-872C-5BB3BE87E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6393" y="235938"/>
            <a:ext cx="1925540" cy="2411025"/>
          </a:xfrm>
          <a:prstGeom prst="rect">
            <a:avLst/>
          </a:prstGeom>
        </p:spPr>
      </p:pic>
      <p:sp>
        <p:nvSpPr>
          <p:cNvPr id="9" name="Subtitle 2">
            <a:extLst>
              <a:ext uri="{FF2B5EF4-FFF2-40B4-BE49-F238E27FC236}">
                <a16:creationId xmlns:a16="http://schemas.microsoft.com/office/drawing/2014/main" id="{110E3F41-4523-434B-82AF-E0C01BC8E42E}"/>
              </a:ext>
            </a:extLst>
          </p:cNvPr>
          <p:cNvSpPr txBox="1">
            <a:spLocks/>
          </p:cNvSpPr>
          <p:nvPr/>
        </p:nvSpPr>
        <p:spPr>
          <a:xfrm>
            <a:off x="3735046" y="2628900"/>
            <a:ext cx="8112397" cy="39931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700" b="1" dirty="0"/>
          </a:p>
          <a:p>
            <a:pPr marL="114300"/>
            <a:r>
              <a:rPr lang="en-US" sz="1700" b="1" dirty="0"/>
              <a:t>External Risks </a:t>
            </a:r>
          </a:p>
          <a:p>
            <a:pPr marL="400050" indent="-285750">
              <a:buFont typeface="Arial" panose="020B0604020202020204" pitchFamily="34" charset="0"/>
              <a:buChar char="•"/>
            </a:pPr>
            <a:r>
              <a:rPr lang="en-US" sz="1700" dirty="0"/>
              <a:t>Launching of our software in the market.</a:t>
            </a:r>
          </a:p>
          <a:p>
            <a:pPr marL="400050" indent="-285750">
              <a:buFont typeface="Arial" panose="020B0604020202020204" pitchFamily="34" charset="0"/>
              <a:buChar char="•"/>
            </a:pPr>
            <a:r>
              <a:rPr lang="en-US" sz="1700" dirty="0"/>
              <a:t>Software environment Issues.</a:t>
            </a:r>
          </a:p>
          <a:p>
            <a:pPr marL="400050" indent="-285750">
              <a:buFont typeface="Arial" panose="020B0604020202020204" pitchFamily="34" charset="0"/>
              <a:buChar char="•"/>
            </a:pPr>
            <a:r>
              <a:rPr lang="en-US" sz="1700" dirty="0"/>
              <a:t>Doctors can stop us because they think that physical interaction with patients is more beneficial than online consultation.</a:t>
            </a:r>
          </a:p>
          <a:p>
            <a:pPr marL="400050" indent="-285750">
              <a:buFont typeface="Arial" panose="020B0604020202020204" pitchFamily="34" charset="0"/>
              <a:buChar char="•"/>
            </a:pPr>
            <a:r>
              <a:rPr lang="en-US" sz="1700" dirty="0"/>
              <a:t>Patients facing these problems don’t talk about these diseases openly with anyone.</a:t>
            </a:r>
          </a:p>
        </p:txBody>
      </p:sp>
    </p:spTree>
    <p:extLst>
      <p:ext uri="{BB962C8B-B14F-4D97-AF65-F5344CB8AC3E}">
        <p14:creationId xmlns:p14="http://schemas.microsoft.com/office/powerpoint/2010/main" val="3890124044"/>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27"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8" name="Rectangle 20">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907ED-2CA0-445E-9708-4E3AAB4BCD98}"/>
              </a:ext>
            </a:extLst>
          </p:cNvPr>
          <p:cNvSpPr>
            <a:spLocks noGrp="1"/>
          </p:cNvSpPr>
          <p:nvPr>
            <p:ph type="ctrTitle"/>
          </p:nvPr>
        </p:nvSpPr>
        <p:spPr>
          <a:xfrm>
            <a:off x="5331933" y="720725"/>
            <a:ext cx="7783609" cy="1432289"/>
          </a:xfrm>
        </p:spPr>
        <p:txBody>
          <a:bodyPr vert="horz" lIns="91440" tIns="45720" rIns="91440" bIns="45720" rtlCol="0" anchor="ctr">
            <a:normAutofit/>
          </a:bodyPr>
          <a:lstStyle/>
          <a:p>
            <a:r>
              <a:rPr lang="en-US" sz="3200" u="sng" dirty="0"/>
              <a:t>Conclusion</a:t>
            </a:r>
          </a:p>
        </p:txBody>
      </p:sp>
      <p:sp>
        <p:nvSpPr>
          <p:cNvPr id="29" name="Rectangle 22">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0" name="Picture 24">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Subtitle 2">
            <a:extLst>
              <a:ext uri="{FF2B5EF4-FFF2-40B4-BE49-F238E27FC236}">
                <a16:creationId xmlns:a16="http://schemas.microsoft.com/office/drawing/2014/main" id="{3764D170-5DB6-4E61-B1FC-5A097C7CFDDD}"/>
              </a:ext>
            </a:extLst>
          </p:cNvPr>
          <p:cNvSpPr>
            <a:spLocks noGrp="1"/>
          </p:cNvSpPr>
          <p:nvPr>
            <p:ph type="subTitle" idx="1"/>
          </p:nvPr>
        </p:nvSpPr>
        <p:spPr>
          <a:xfrm>
            <a:off x="3935897" y="2628900"/>
            <a:ext cx="7608688" cy="3993162"/>
          </a:xfrm>
          <a:ln>
            <a:solidFill>
              <a:schemeClr val="accent1"/>
            </a:solidFill>
          </a:ln>
        </p:spPr>
        <p:txBody>
          <a:bodyPr vert="horz" lIns="91440" tIns="45720" rIns="91440" bIns="45720" rtlCol="0">
            <a:normAutofit/>
          </a:bodyPr>
          <a:lstStyle/>
          <a:p>
            <a:pPr marL="114300"/>
            <a:endParaRPr lang="en-US" sz="1700" b="1" dirty="0"/>
          </a:p>
          <a:p>
            <a:pPr marL="400050" indent="-285750">
              <a:buFont typeface="Arial" panose="020B0604020202020204" pitchFamily="34" charset="0"/>
              <a:buChar char="•"/>
            </a:pPr>
            <a:r>
              <a:rPr lang="en-US" sz="1700" dirty="0"/>
              <a:t>We have made an effort to make those people smile who have forgot the meaning of life.</a:t>
            </a:r>
          </a:p>
          <a:p>
            <a:pPr marL="400050" indent="-285750">
              <a:buFont typeface="Arial" panose="020B0604020202020204" pitchFamily="34" charset="0"/>
              <a:buChar char="•"/>
            </a:pPr>
            <a:r>
              <a:rPr lang="en-US" sz="1700" dirty="0"/>
              <a:t>How we can play our part in the society to reduce this problem?</a:t>
            </a:r>
          </a:p>
          <a:p>
            <a:pPr marL="400050" indent="-285750">
              <a:buFont typeface="Arial" panose="020B0604020202020204" pitchFamily="34" charset="0"/>
              <a:buChar char="•"/>
            </a:pPr>
            <a:r>
              <a:rPr lang="en-US" sz="1700" dirty="0"/>
              <a:t>“Transfer your pain to the pages”</a:t>
            </a:r>
          </a:p>
        </p:txBody>
      </p:sp>
      <p:pic>
        <p:nvPicPr>
          <p:cNvPr id="6" name="Picture 5" descr="Logo, icon&#10;&#10;Description automatically generated">
            <a:extLst>
              <a:ext uri="{FF2B5EF4-FFF2-40B4-BE49-F238E27FC236}">
                <a16:creationId xmlns:a16="http://schemas.microsoft.com/office/drawing/2014/main" id="{C54152E5-5F4F-421E-872C-5BB3BE87E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6393" y="235938"/>
            <a:ext cx="1925540" cy="2411025"/>
          </a:xfrm>
          <a:prstGeom prst="rect">
            <a:avLst/>
          </a:prstGeom>
        </p:spPr>
      </p:pic>
    </p:spTree>
    <p:extLst>
      <p:ext uri="{BB962C8B-B14F-4D97-AF65-F5344CB8AC3E}">
        <p14:creationId xmlns:p14="http://schemas.microsoft.com/office/powerpoint/2010/main" val="115146932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27"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8" name="Rectangle 20">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907ED-2CA0-445E-9708-4E3AAB4BCD98}"/>
              </a:ext>
            </a:extLst>
          </p:cNvPr>
          <p:cNvSpPr>
            <a:spLocks noGrp="1"/>
          </p:cNvSpPr>
          <p:nvPr>
            <p:ph type="ctrTitle"/>
          </p:nvPr>
        </p:nvSpPr>
        <p:spPr>
          <a:xfrm>
            <a:off x="5283031" y="3022344"/>
            <a:ext cx="4796805" cy="1432289"/>
          </a:xfrm>
        </p:spPr>
        <p:txBody>
          <a:bodyPr vert="horz" lIns="91440" tIns="45720" rIns="91440" bIns="45720" rtlCol="0" anchor="ctr">
            <a:noAutofit/>
          </a:bodyPr>
          <a:lstStyle/>
          <a:p>
            <a:r>
              <a:rPr lang="en-US" sz="5400" b="1" dirty="0"/>
              <a:t>Thank you</a:t>
            </a:r>
          </a:p>
        </p:txBody>
      </p:sp>
      <p:sp>
        <p:nvSpPr>
          <p:cNvPr id="29" name="Rectangle 22">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0" name="Picture 24">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pic>
        <p:nvPicPr>
          <p:cNvPr id="6" name="Picture 5" descr="Logo, icon&#10;&#10;Description automatically generated">
            <a:extLst>
              <a:ext uri="{FF2B5EF4-FFF2-40B4-BE49-F238E27FC236}">
                <a16:creationId xmlns:a16="http://schemas.microsoft.com/office/drawing/2014/main" id="{C54152E5-5F4F-421E-872C-5BB3BE87E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6393" y="235938"/>
            <a:ext cx="1925540" cy="2411025"/>
          </a:xfrm>
          <a:prstGeom prst="rect">
            <a:avLst/>
          </a:prstGeom>
        </p:spPr>
      </p:pic>
    </p:spTree>
    <p:extLst>
      <p:ext uri="{BB962C8B-B14F-4D97-AF65-F5344CB8AC3E}">
        <p14:creationId xmlns:p14="http://schemas.microsoft.com/office/powerpoint/2010/main" val="111388346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27"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8" name="Rectangle 20">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907ED-2CA0-445E-9708-4E3AAB4BCD98}"/>
              </a:ext>
            </a:extLst>
          </p:cNvPr>
          <p:cNvSpPr>
            <a:spLocks noGrp="1"/>
          </p:cNvSpPr>
          <p:nvPr>
            <p:ph type="ctrTitle"/>
          </p:nvPr>
        </p:nvSpPr>
        <p:spPr>
          <a:xfrm>
            <a:off x="4090507" y="764372"/>
            <a:ext cx="7434070" cy="1432289"/>
          </a:xfrm>
        </p:spPr>
        <p:txBody>
          <a:bodyPr vert="horz" lIns="91440" tIns="45720" rIns="91440" bIns="45720" rtlCol="0" anchor="ctr">
            <a:normAutofit/>
          </a:bodyPr>
          <a:lstStyle/>
          <a:p>
            <a:pPr algn="r"/>
            <a:r>
              <a:rPr lang="en-US" sz="4000" u="sng"/>
              <a:t>Project Introduction</a:t>
            </a:r>
          </a:p>
        </p:txBody>
      </p:sp>
      <p:sp>
        <p:nvSpPr>
          <p:cNvPr id="29" name="Rectangle 22">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0" name="Picture 24">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Subtitle 2">
            <a:extLst>
              <a:ext uri="{FF2B5EF4-FFF2-40B4-BE49-F238E27FC236}">
                <a16:creationId xmlns:a16="http://schemas.microsoft.com/office/drawing/2014/main" id="{3764D170-5DB6-4E61-B1FC-5A097C7CFDDD}"/>
              </a:ext>
            </a:extLst>
          </p:cNvPr>
          <p:cNvSpPr>
            <a:spLocks noGrp="1"/>
          </p:cNvSpPr>
          <p:nvPr>
            <p:ph type="subTitle" idx="1"/>
          </p:nvPr>
        </p:nvSpPr>
        <p:spPr>
          <a:xfrm>
            <a:off x="4090507" y="2628900"/>
            <a:ext cx="7454077" cy="3589785"/>
          </a:xfrm>
        </p:spPr>
        <p:txBody>
          <a:bodyPr vert="horz" lIns="91440" tIns="45720" rIns="91440" bIns="45720" rtlCol="0">
            <a:normAutofit/>
          </a:bodyPr>
          <a:lstStyle/>
          <a:p>
            <a:r>
              <a:rPr lang="en-US" sz="1700" b="1" dirty="0"/>
              <a:t>Mental Health as an emerging problem in Pakistan</a:t>
            </a:r>
          </a:p>
          <a:p>
            <a:pPr marL="342900" indent="-228600">
              <a:buFont typeface="Arial" panose="020B0604020202020204" pitchFamily="34" charset="0"/>
              <a:buChar char="•"/>
            </a:pPr>
            <a:r>
              <a:rPr lang="en-US" sz="1700" b="0" i="0" dirty="0">
                <a:effectLst/>
              </a:rPr>
              <a:t>The suicide rate among men is two to three times higher than among women. It is believed that mental illness will be among the leading causes of death by 2030. </a:t>
            </a:r>
          </a:p>
          <a:p>
            <a:pPr marL="342900" indent="-228600">
              <a:buFont typeface="Arial" panose="020B0604020202020204" pitchFamily="34" charset="0"/>
              <a:buChar char="•"/>
            </a:pPr>
            <a:r>
              <a:rPr lang="en-US" sz="1700" b="0" i="0" dirty="0">
                <a:effectLst/>
              </a:rPr>
              <a:t>According to one estimate, around 50 million people in Pakistan suffer from mental disorders. </a:t>
            </a:r>
          </a:p>
          <a:p>
            <a:pPr marL="342900" indent="-228600">
              <a:buFont typeface="Arial" panose="020B0604020202020204" pitchFamily="34" charset="0"/>
              <a:buChar char="•"/>
            </a:pPr>
            <a:r>
              <a:rPr lang="en-US" sz="1700" dirty="0"/>
              <a:t>According to one estimate, 36 percent of Pakistanis suffer from anxiety </a:t>
            </a:r>
            <a:r>
              <a:rPr lang="en-US" sz="1700" b="0" i="0" dirty="0">
                <a:effectLst/>
              </a:rPr>
              <a:t>and depression</a:t>
            </a:r>
            <a:r>
              <a:rPr lang="en-US" sz="1700" u="sng" dirty="0"/>
              <a:t>,</a:t>
            </a:r>
            <a:r>
              <a:rPr lang="en-US" sz="1700" b="0" i="0" dirty="0">
                <a:effectLst/>
              </a:rPr>
              <a:t> which is often caused by strained family and friend relations, the feeling of not fitting in the society, the unstable economic and political conditions of the country giving rise to unemployment and poverty.</a:t>
            </a:r>
            <a:endParaRPr lang="en-US" sz="1700" dirty="0"/>
          </a:p>
        </p:txBody>
      </p:sp>
      <p:pic>
        <p:nvPicPr>
          <p:cNvPr id="6" name="Picture 5" descr="Logo, icon&#10;&#10;Description automatically generated">
            <a:extLst>
              <a:ext uri="{FF2B5EF4-FFF2-40B4-BE49-F238E27FC236}">
                <a16:creationId xmlns:a16="http://schemas.microsoft.com/office/drawing/2014/main" id="{C54152E5-5F4F-421E-872C-5BB3BE87E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8189" y="235938"/>
            <a:ext cx="1925540" cy="2411025"/>
          </a:xfrm>
          <a:prstGeom prst="rect">
            <a:avLst/>
          </a:prstGeom>
        </p:spPr>
      </p:pic>
    </p:spTree>
    <p:extLst>
      <p:ext uri="{BB962C8B-B14F-4D97-AF65-F5344CB8AC3E}">
        <p14:creationId xmlns:p14="http://schemas.microsoft.com/office/powerpoint/2010/main" val="166256340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27"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8" name="Rectangle 20">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907ED-2CA0-445E-9708-4E3AAB4BCD98}"/>
              </a:ext>
            </a:extLst>
          </p:cNvPr>
          <p:cNvSpPr>
            <a:spLocks noGrp="1"/>
          </p:cNvSpPr>
          <p:nvPr>
            <p:ph type="ctrTitle"/>
          </p:nvPr>
        </p:nvSpPr>
        <p:spPr>
          <a:xfrm>
            <a:off x="5681472" y="720725"/>
            <a:ext cx="7434070" cy="1432289"/>
          </a:xfrm>
        </p:spPr>
        <p:txBody>
          <a:bodyPr vert="horz" lIns="91440" tIns="45720" rIns="91440" bIns="45720" rtlCol="0" anchor="ctr">
            <a:normAutofit/>
          </a:bodyPr>
          <a:lstStyle/>
          <a:p>
            <a:r>
              <a:rPr lang="en-US" sz="4000" u="sng" dirty="0"/>
              <a:t>Project Scope</a:t>
            </a:r>
          </a:p>
        </p:txBody>
      </p:sp>
      <p:sp>
        <p:nvSpPr>
          <p:cNvPr id="29" name="Rectangle 22">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0" name="Picture 24">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Subtitle 2">
            <a:extLst>
              <a:ext uri="{FF2B5EF4-FFF2-40B4-BE49-F238E27FC236}">
                <a16:creationId xmlns:a16="http://schemas.microsoft.com/office/drawing/2014/main" id="{3764D170-5DB6-4E61-B1FC-5A097C7CFDDD}"/>
              </a:ext>
            </a:extLst>
          </p:cNvPr>
          <p:cNvSpPr>
            <a:spLocks noGrp="1"/>
          </p:cNvSpPr>
          <p:nvPr>
            <p:ph type="subTitle" idx="1"/>
          </p:nvPr>
        </p:nvSpPr>
        <p:spPr>
          <a:xfrm>
            <a:off x="4090507" y="2628900"/>
            <a:ext cx="7454077" cy="3589785"/>
          </a:xfrm>
        </p:spPr>
        <p:txBody>
          <a:bodyPr vert="horz" lIns="91440" tIns="45720" rIns="91440" bIns="45720" rtlCol="0">
            <a:normAutofit/>
          </a:bodyPr>
          <a:lstStyle/>
          <a:p>
            <a:endParaRPr lang="en-US" sz="1700" b="1" dirty="0"/>
          </a:p>
          <a:p>
            <a:pPr marL="342900" indent="-228600">
              <a:buFont typeface="Arial" panose="020B0604020202020204" pitchFamily="34" charset="0"/>
              <a:buChar char="•"/>
            </a:pPr>
            <a:r>
              <a:rPr lang="en-US" sz="1700" dirty="0"/>
              <a:t>The purpose of this management system is to help those individuals, teenagers who are suffering from anxiety, depression, and other mental diseases.</a:t>
            </a:r>
          </a:p>
          <a:p>
            <a:pPr marL="342900" indent="-228600">
              <a:buFont typeface="Arial" panose="020B0604020202020204" pitchFamily="34" charset="0"/>
              <a:buChar char="•"/>
            </a:pPr>
            <a:r>
              <a:rPr lang="en-US" sz="1700" dirty="0"/>
              <a:t> We want to minimize the efforts of a patient who will continuously go for checkup to the hospital and this management system provides an easy way to communicate with the doctor and the doctor will monitor the patient.</a:t>
            </a:r>
          </a:p>
          <a:p>
            <a:pPr marL="342900" indent="-228600">
              <a:buFont typeface="Arial" panose="020B0604020202020204" pitchFamily="34" charset="0"/>
              <a:buChar char="•"/>
            </a:pPr>
            <a:r>
              <a:rPr lang="en-US" sz="1700" dirty="0"/>
              <a:t>The scope of this management system is to provide benefits to the patient and save their time and efforts so they will be cured as early as possible. </a:t>
            </a:r>
          </a:p>
        </p:txBody>
      </p:sp>
      <p:pic>
        <p:nvPicPr>
          <p:cNvPr id="6" name="Picture 5" descr="Logo, icon&#10;&#10;Description automatically generated">
            <a:extLst>
              <a:ext uri="{FF2B5EF4-FFF2-40B4-BE49-F238E27FC236}">
                <a16:creationId xmlns:a16="http://schemas.microsoft.com/office/drawing/2014/main" id="{C54152E5-5F4F-421E-872C-5BB3BE87E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162" y="235938"/>
            <a:ext cx="1925540" cy="2411025"/>
          </a:xfrm>
          <a:prstGeom prst="rect">
            <a:avLst/>
          </a:prstGeom>
        </p:spPr>
      </p:pic>
    </p:spTree>
    <p:extLst>
      <p:ext uri="{BB962C8B-B14F-4D97-AF65-F5344CB8AC3E}">
        <p14:creationId xmlns:p14="http://schemas.microsoft.com/office/powerpoint/2010/main" val="102445383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27"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8" name="Rectangle 20">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907ED-2CA0-445E-9708-4E3AAB4BCD98}"/>
              </a:ext>
            </a:extLst>
          </p:cNvPr>
          <p:cNvSpPr>
            <a:spLocks noGrp="1"/>
          </p:cNvSpPr>
          <p:nvPr>
            <p:ph type="ctrTitle"/>
          </p:nvPr>
        </p:nvSpPr>
        <p:spPr>
          <a:xfrm>
            <a:off x="5681472" y="720725"/>
            <a:ext cx="7434070" cy="1432289"/>
          </a:xfrm>
        </p:spPr>
        <p:txBody>
          <a:bodyPr vert="horz" lIns="91440" tIns="45720" rIns="91440" bIns="45720" rtlCol="0" anchor="ctr">
            <a:normAutofit/>
          </a:bodyPr>
          <a:lstStyle/>
          <a:p>
            <a:r>
              <a:rPr lang="en-US" sz="4000" u="sng" dirty="0"/>
              <a:t>OUR MISSION</a:t>
            </a:r>
          </a:p>
        </p:txBody>
      </p:sp>
      <p:sp>
        <p:nvSpPr>
          <p:cNvPr id="29" name="Rectangle 22">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0" name="Picture 24">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Subtitle 2">
            <a:extLst>
              <a:ext uri="{FF2B5EF4-FFF2-40B4-BE49-F238E27FC236}">
                <a16:creationId xmlns:a16="http://schemas.microsoft.com/office/drawing/2014/main" id="{3764D170-5DB6-4E61-B1FC-5A097C7CFDDD}"/>
              </a:ext>
            </a:extLst>
          </p:cNvPr>
          <p:cNvSpPr>
            <a:spLocks noGrp="1"/>
          </p:cNvSpPr>
          <p:nvPr>
            <p:ph type="subTitle" idx="1"/>
          </p:nvPr>
        </p:nvSpPr>
        <p:spPr>
          <a:xfrm>
            <a:off x="4090507" y="2628900"/>
            <a:ext cx="7454077" cy="3589785"/>
          </a:xfrm>
        </p:spPr>
        <p:txBody>
          <a:bodyPr vert="horz" lIns="91440" tIns="45720" rIns="91440" bIns="45720" rtlCol="0">
            <a:normAutofit/>
          </a:bodyPr>
          <a:lstStyle/>
          <a:p>
            <a:endParaRPr lang="en-US" sz="1700" b="1" dirty="0"/>
          </a:p>
          <a:p>
            <a:pPr marL="342900" indent="-228600">
              <a:buFont typeface="Arial" panose="020B0604020202020204" pitchFamily="34" charset="0"/>
              <a:buChar char="•"/>
            </a:pPr>
            <a:r>
              <a:rPr lang="en-US" sz="1700" dirty="0"/>
              <a:t>The mission of our Mental Health Management System is to ease the patients and bring smile on their faces.</a:t>
            </a:r>
          </a:p>
          <a:p>
            <a:pPr marL="342900" indent="-228600">
              <a:buFont typeface="Arial" panose="020B0604020202020204" pitchFamily="34" charset="0"/>
              <a:buChar char="•"/>
            </a:pPr>
            <a:r>
              <a:rPr lang="en-US" sz="1700" dirty="0"/>
              <a:t>The tagline of this application is giving hope to those patients whose life is dull because of depression, stress and anxiety.</a:t>
            </a:r>
          </a:p>
          <a:p>
            <a:pPr marL="342900" indent="-228600">
              <a:buFont typeface="Arial" panose="020B0604020202020204" pitchFamily="34" charset="0"/>
              <a:buChar char="•"/>
            </a:pPr>
            <a:r>
              <a:rPr lang="en-US" sz="1700" dirty="0"/>
              <a:t>Our Tagline =&gt; “You will smile again”.</a:t>
            </a:r>
          </a:p>
        </p:txBody>
      </p:sp>
      <p:pic>
        <p:nvPicPr>
          <p:cNvPr id="6" name="Picture 5" descr="Logo, icon&#10;&#10;Description automatically generated">
            <a:extLst>
              <a:ext uri="{FF2B5EF4-FFF2-40B4-BE49-F238E27FC236}">
                <a16:creationId xmlns:a16="http://schemas.microsoft.com/office/drawing/2014/main" id="{C54152E5-5F4F-421E-872C-5BB3BE87E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162" y="235938"/>
            <a:ext cx="1925540" cy="2411025"/>
          </a:xfrm>
          <a:prstGeom prst="rect">
            <a:avLst/>
          </a:prstGeom>
        </p:spPr>
      </p:pic>
    </p:spTree>
    <p:extLst>
      <p:ext uri="{BB962C8B-B14F-4D97-AF65-F5344CB8AC3E}">
        <p14:creationId xmlns:p14="http://schemas.microsoft.com/office/powerpoint/2010/main" val="140436308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27"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8" name="Rectangle 20">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907ED-2CA0-445E-9708-4E3AAB4BCD98}"/>
              </a:ext>
            </a:extLst>
          </p:cNvPr>
          <p:cNvSpPr>
            <a:spLocks noGrp="1"/>
          </p:cNvSpPr>
          <p:nvPr>
            <p:ph type="ctrTitle"/>
          </p:nvPr>
        </p:nvSpPr>
        <p:spPr>
          <a:xfrm>
            <a:off x="5681472" y="720725"/>
            <a:ext cx="6059954" cy="1432289"/>
          </a:xfrm>
        </p:spPr>
        <p:txBody>
          <a:bodyPr vert="horz" lIns="91440" tIns="45720" rIns="91440" bIns="45720" rtlCol="0" anchor="ctr">
            <a:normAutofit/>
          </a:bodyPr>
          <a:lstStyle/>
          <a:p>
            <a:r>
              <a:rPr lang="en-US" sz="4000" u="sng" dirty="0"/>
              <a:t>Project Features</a:t>
            </a:r>
          </a:p>
        </p:txBody>
      </p:sp>
      <p:sp>
        <p:nvSpPr>
          <p:cNvPr id="29" name="Rectangle 22">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0" name="Picture 24">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Subtitle 2">
            <a:extLst>
              <a:ext uri="{FF2B5EF4-FFF2-40B4-BE49-F238E27FC236}">
                <a16:creationId xmlns:a16="http://schemas.microsoft.com/office/drawing/2014/main" id="{3764D170-5DB6-4E61-B1FC-5A097C7CFDDD}"/>
              </a:ext>
            </a:extLst>
          </p:cNvPr>
          <p:cNvSpPr>
            <a:spLocks noGrp="1"/>
          </p:cNvSpPr>
          <p:nvPr>
            <p:ph type="subTitle" idx="1"/>
          </p:nvPr>
        </p:nvSpPr>
        <p:spPr>
          <a:xfrm>
            <a:off x="4090508" y="2628900"/>
            <a:ext cx="3184936" cy="3589785"/>
          </a:xfrm>
        </p:spPr>
        <p:txBody>
          <a:bodyPr vert="horz" lIns="91440" tIns="45720" rIns="91440" bIns="45720" rtlCol="0">
            <a:normAutofit/>
          </a:bodyPr>
          <a:lstStyle/>
          <a:p>
            <a:r>
              <a:rPr lang="en-US" sz="1700" b="1" u="sng" dirty="0"/>
              <a:t>DOCTOR</a:t>
            </a:r>
          </a:p>
          <a:p>
            <a:pPr marL="342900" indent="-228600">
              <a:buFont typeface="Arial" panose="020B0604020202020204" pitchFamily="34" charset="0"/>
              <a:buChar char="•"/>
            </a:pPr>
            <a:r>
              <a:rPr lang="en-US" sz="1700" dirty="0"/>
              <a:t>Login/Registration Page</a:t>
            </a:r>
          </a:p>
          <a:p>
            <a:pPr marL="342900" indent="-228600">
              <a:buFont typeface="Arial" panose="020B0604020202020204" pitchFamily="34" charset="0"/>
              <a:buChar char="•"/>
            </a:pPr>
            <a:r>
              <a:rPr lang="en-US" sz="1700" dirty="0"/>
              <a:t>To Review patient’s questionnaires result</a:t>
            </a:r>
          </a:p>
          <a:p>
            <a:pPr marL="342900" indent="-228600">
              <a:buFont typeface="Arial" panose="020B0604020202020204" pitchFamily="34" charset="0"/>
              <a:buChar char="•"/>
            </a:pPr>
            <a:r>
              <a:rPr lang="en-US" sz="1700" dirty="0"/>
              <a:t>Help patient through </a:t>
            </a:r>
            <a:r>
              <a:rPr lang="en-US" sz="1700" dirty="0" err="1"/>
              <a:t>chatbox</a:t>
            </a:r>
            <a:endParaRPr lang="en-US" sz="1700" dirty="0"/>
          </a:p>
          <a:p>
            <a:pPr marL="342900" indent="-228600">
              <a:buFont typeface="Arial" panose="020B0604020202020204" pitchFamily="34" charset="0"/>
              <a:buChar char="•"/>
            </a:pPr>
            <a:endParaRPr lang="en-US" sz="1700" dirty="0"/>
          </a:p>
          <a:p>
            <a:pPr marL="342900" indent="-228600">
              <a:buFont typeface="Arial" panose="020B0604020202020204" pitchFamily="34" charset="0"/>
              <a:buChar char="•"/>
            </a:pPr>
            <a:endParaRPr lang="en-US" sz="1700" dirty="0"/>
          </a:p>
        </p:txBody>
      </p:sp>
      <p:pic>
        <p:nvPicPr>
          <p:cNvPr id="6" name="Picture 5" descr="Logo, icon&#10;&#10;Description automatically generated">
            <a:extLst>
              <a:ext uri="{FF2B5EF4-FFF2-40B4-BE49-F238E27FC236}">
                <a16:creationId xmlns:a16="http://schemas.microsoft.com/office/drawing/2014/main" id="{C54152E5-5F4F-421E-872C-5BB3BE87E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5327" y="235938"/>
            <a:ext cx="1925540" cy="2411025"/>
          </a:xfrm>
          <a:prstGeom prst="rect">
            <a:avLst/>
          </a:prstGeom>
        </p:spPr>
      </p:pic>
      <p:sp>
        <p:nvSpPr>
          <p:cNvPr id="9" name="Subtitle 2">
            <a:extLst>
              <a:ext uri="{FF2B5EF4-FFF2-40B4-BE49-F238E27FC236}">
                <a16:creationId xmlns:a16="http://schemas.microsoft.com/office/drawing/2014/main" id="{CE5E3D87-E478-4956-8C8A-EAC9DF7F8DBC}"/>
              </a:ext>
            </a:extLst>
          </p:cNvPr>
          <p:cNvSpPr txBox="1">
            <a:spLocks/>
          </p:cNvSpPr>
          <p:nvPr/>
        </p:nvSpPr>
        <p:spPr>
          <a:xfrm>
            <a:off x="7756654" y="2628900"/>
            <a:ext cx="3184936" cy="358978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700" b="1" u="sng" dirty="0"/>
              <a:t>PATIENT</a:t>
            </a:r>
          </a:p>
          <a:p>
            <a:pPr marL="342900" indent="-228600">
              <a:buFont typeface="Arial" panose="020B0604020202020204" pitchFamily="34" charset="0"/>
              <a:buChar char="•"/>
            </a:pPr>
            <a:r>
              <a:rPr lang="en-US" sz="1700" dirty="0"/>
              <a:t>Login/Registration Page</a:t>
            </a:r>
          </a:p>
          <a:p>
            <a:pPr marL="342900" indent="-228600">
              <a:buFont typeface="Arial" panose="020B0604020202020204" pitchFamily="34" charset="0"/>
              <a:buChar char="•"/>
            </a:pPr>
            <a:r>
              <a:rPr lang="en-US" sz="1700" dirty="0"/>
              <a:t>Disease Selection for Questionnaire</a:t>
            </a:r>
          </a:p>
          <a:p>
            <a:pPr marL="342900" indent="-228600">
              <a:buFont typeface="Arial" panose="020B0604020202020204" pitchFamily="34" charset="0"/>
              <a:buChar char="•"/>
            </a:pPr>
            <a:r>
              <a:rPr lang="en-US" sz="1700" dirty="0"/>
              <a:t>Disease Level</a:t>
            </a:r>
          </a:p>
          <a:p>
            <a:pPr marL="342900" indent="-228600">
              <a:buFont typeface="Arial" panose="020B0604020202020204" pitchFamily="34" charset="0"/>
              <a:buChar char="•"/>
            </a:pPr>
            <a:r>
              <a:rPr lang="en-US" sz="1700" dirty="0"/>
              <a:t>Medication</a:t>
            </a:r>
          </a:p>
          <a:p>
            <a:pPr marL="342900" indent="-228600">
              <a:buFont typeface="Arial" panose="020B0604020202020204" pitchFamily="34" charset="0"/>
              <a:buChar char="•"/>
            </a:pPr>
            <a:r>
              <a:rPr lang="en-US" sz="1700" dirty="0"/>
              <a:t>Meditation</a:t>
            </a:r>
          </a:p>
          <a:p>
            <a:pPr marL="342900" indent="-228600">
              <a:buFont typeface="Arial" panose="020B0604020202020204" pitchFamily="34" charset="0"/>
              <a:buChar char="•"/>
            </a:pPr>
            <a:r>
              <a:rPr lang="en-US" sz="1700" dirty="0" err="1"/>
              <a:t>Chatbox</a:t>
            </a:r>
            <a:r>
              <a:rPr lang="en-US" sz="1700" dirty="0"/>
              <a:t> to communicate to the doctor</a:t>
            </a:r>
          </a:p>
          <a:p>
            <a:pPr marL="342900" indent="-228600">
              <a:buFont typeface="Arial" panose="020B0604020202020204" pitchFamily="34" charset="0"/>
              <a:buChar char="•"/>
            </a:pPr>
            <a:endParaRPr lang="en-US" sz="1700" dirty="0"/>
          </a:p>
          <a:p>
            <a:pPr marL="342900" indent="-228600">
              <a:buFont typeface="Arial" panose="020B0604020202020204" pitchFamily="34" charset="0"/>
              <a:buChar char="•"/>
            </a:pPr>
            <a:endParaRPr lang="en-US" sz="1700" dirty="0"/>
          </a:p>
          <a:p>
            <a:pPr marL="342900" indent="-228600">
              <a:buFont typeface="Arial" panose="020B0604020202020204" pitchFamily="34" charset="0"/>
              <a:buChar char="•"/>
            </a:pPr>
            <a:endParaRPr lang="en-US" sz="1700" dirty="0"/>
          </a:p>
          <a:p>
            <a:pPr marL="342900" indent="-228600">
              <a:buFont typeface="Arial" panose="020B0604020202020204" pitchFamily="34" charset="0"/>
              <a:buChar char="•"/>
            </a:pPr>
            <a:endParaRPr lang="en-US" sz="1700" dirty="0"/>
          </a:p>
        </p:txBody>
      </p:sp>
    </p:spTree>
    <p:extLst>
      <p:ext uri="{BB962C8B-B14F-4D97-AF65-F5344CB8AC3E}">
        <p14:creationId xmlns:p14="http://schemas.microsoft.com/office/powerpoint/2010/main" val="4077991204"/>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27"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8" name="Rectangle 20">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907ED-2CA0-445E-9708-4E3AAB4BCD98}"/>
              </a:ext>
            </a:extLst>
          </p:cNvPr>
          <p:cNvSpPr>
            <a:spLocks noGrp="1"/>
          </p:cNvSpPr>
          <p:nvPr>
            <p:ph type="ctrTitle"/>
          </p:nvPr>
        </p:nvSpPr>
        <p:spPr>
          <a:xfrm>
            <a:off x="5681472" y="720725"/>
            <a:ext cx="7434070" cy="1432289"/>
          </a:xfrm>
        </p:spPr>
        <p:txBody>
          <a:bodyPr vert="horz" lIns="91440" tIns="45720" rIns="91440" bIns="45720" rtlCol="0" anchor="ctr">
            <a:normAutofit/>
          </a:bodyPr>
          <a:lstStyle/>
          <a:p>
            <a:r>
              <a:rPr lang="en-US" sz="4000" u="sng" dirty="0"/>
              <a:t>Login/registration</a:t>
            </a:r>
          </a:p>
        </p:txBody>
      </p:sp>
      <p:sp>
        <p:nvSpPr>
          <p:cNvPr id="29" name="Rectangle 22">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0" name="Picture 24">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Subtitle 2">
            <a:extLst>
              <a:ext uri="{FF2B5EF4-FFF2-40B4-BE49-F238E27FC236}">
                <a16:creationId xmlns:a16="http://schemas.microsoft.com/office/drawing/2014/main" id="{3764D170-5DB6-4E61-B1FC-5A097C7CFDDD}"/>
              </a:ext>
            </a:extLst>
          </p:cNvPr>
          <p:cNvSpPr>
            <a:spLocks noGrp="1"/>
          </p:cNvSpPr>
          <p:nvPr>
            <p:ph type="subTitle" idx="1"/>
          </p:nvPr>
        </p:nvSpPr>
        <p:spPr>
          <a:xfrm>
            <a:off x="3947152" y="2646963"/>
            <a:ext cx="2769562" cy="3589785"/>
          </a:xfrm>
        </p:spPr>
        <p:txBody>
          <a:bodyPr vert="horz" lIns="91440" tIns="45720" rIns="91440" bIns="45720" rtlCol="0">
            <a:normAutofit/>
          </a:bodyPr>
          <a:lstStyle/>
          <a:p>
            <a:pPr algn="ctr"/>
            <a:r>
              <a:rPr lang="en-US" sz="1700" b="1" dirty="0"/>
              <a:t>Doctor</a:t>
            </a:r>
          </a:p>
        </p:txBody>
      </p:sp>
      <p:pic>
        <p:nvPicPr>
          <p:cNvPr id="6" name="Picture 5" descr="Logo, icon&#10;&#10;Description automatically generated">
            <a:extLst>
              <a:ext uri="{FF2B5EF4-FFF2-40B4-BE49-F238E27FC236}">
                <a16:creationId xmlns:a16="http://schemas.microsoft.com/office/drawing/2014/main" id="{C54152E5-5F4F-421E-872C-5BB3BE87E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553" y="231356"/>
            <a:ext cx="1925540" cy="2411025"/>
          </a:xfrm>
          <a:prstGeom prst="rect">
            <a:avLst/>
          </a:prstGeom>
        </p:spPr>
      </p:pic>
      <p:sp>
        <p:nvSpPr>
          <p:cNvPr id="9" name="Subtitle 2">
            <a:extLst>
              <a:ext uri="{FF2B5EF4-FFF2-40B4-BE49-F238E27FC236}">
                <a16:creationId xmlns:a16="http://schemas.microsoft.com/office/drawing/2014/main" id="{5E8E69CB-8B0A-40E2-91BD-0989B7AE1E35}"/>
              </a:ext>
            </a:extLst>
          </p:cNvPr>
          <p:cNvSpPr txBox="1">
            <a:spLocks/>
          </p:cNvSpPr>
          <p:nvPr/>
        </p:nvSpPr>
        <p:spPr>
          <a:xfrm>
            <a:off x="7400828" y="2646962"/>
            <a:ext cx="2769562" cy="358978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700" b="1" dirty="0"/>
              <a:t>Patient</a:t>
            </a:r>
          </a:p>
        </p:txBody>
      </p:sp>
      <p:pic>
        <p:nvPicPr>
          <p:cNvPr id="5" name="Picture 4" descr="A picture containing text, businesscard&#10;&#10;Description automatically generated">
            <a:extLst>
              <a:ext uri="{FF2B5EF4-FFF2-40B4-BE49-F238E27FC236}">
                <a16:creationId xmlns:a16="http://schemas.microsoft.com/office/drawing/2014/main" id="{C7E9B348-A043-40F3-8608-5EEB091A5379}"/>
              </a:ext>
            </a:extLst>
          </p:cNvPr>
          <p:cNvPicPr>
            <a:picLocks noChangeAspect="1"/>
          </p:cNvPicPr>
          <p:nvPr/>
        </p:nvPicPr>
        <p:blipFill rotWithShape="1">
          <a:blip r:embed="rId5">
            <a:extLst>
              <a:ext uri="{28A0092B-C50C-407E-A947-70E740481C1C}">
                <a14:useLocalDpi xmlns:a14="http://schemas.microsoft.com/office/drawing/2010/main" val="0"/>
              </a:ext>
            </a:extLst>
          </a:blip>
          <a:srcRect r="15548"/>
          <a:stretch/>
        </p:blipFill>
        <p:spPr>
          <a:xfrm>
            <a:off x="3406393" y="3291438"/>
            <a:ext cx="3994435" cy="3013054"/>
          </a:xfrm>
          <a:prstGeom prst="rect">
            <a:avLst/>
          </a:prstGeom>
        </p:spPr>
      </p:pic>
      <p:pic>
        <p:nvPicPr>
          <p:cNvPr id="8" name="Picture 7" descr="Text&#10;&#10;Description automatically generated">
            <a:extLst>
              <a:ext uri="{FF2B5EF4-FFF2-40B4-BE49-F238E27FC236}">
                <a16:creationId xmlns:a16="http://schemas.microsoft.com/office/drawing/2014/main" id="{D1A33D0A-3E9A-4C4A-8426-F9C10DC8D898}"/>
              </a:ext>
            </a:extLst>
          </p:cNvPr>
          <p:cNvPicPr>
            <a:picLocks noChangeAspect="1"/>
          </p:cNvPicPr>
          <p:nvPr/>
        </p:nvPicPr>
        <p:blipFill rotWithShape="1">
          <a:blip r:embed="rId6">
            <a:extLst>
              <a:ext uri="{28A0092B-C50C-407E-A947-70E740481C1C}">
                <a14:useLocalDpi xmlns:a14="http://schemas.microsoft.com/office/drawing/2010/main" val="0"/>
              </a:ext>
            </a:extLst>
          </a:blip>
          <a:srcRect r="23663"/>
          <a:stretch/>
        </p:blipFill>
        <p:spPr>
          <a:xfrm>
            <a:off x="7739270" y="3309374"/>
            <a:ext cx="4452729" cy="2995118"/>
          </a:xfrm>
          <a:prstGeom prst="rect">
            <a:avLst/>
          </a:prstGeom>
        </p:spPr>
      </p:pic>
    </p:spTree>
    <p:extLst>
      <p:ext uri="{BB962C8B-B14F-4D97-AF65-F5344CB8AC3E}">
        <p14:creationId xmlns:p14="http://schemas.microsoft.com/office/powerpoint/2010/main" val="19318830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27"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8" name="Rectangle 20">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907ED-2CA0-445E-9708-4E3AAB4BCD98}"/>
              </a:ext>
            </a:extLst>
          </p:cNvPr>
          <p:cNvSpPr>
            <a:spLocks noGrp="1"/>
          </p:cNvSpPr>
          <p:nvPr>
            <p:ph type="ctrTitle"/>
          </p:nvPr>
        </p:nvSpPr>
        <p:spPr>
          <a:xfrm>
            <a:off x="5681472" y="720725"/>
            <a:ext cx="7434070" cy="1432289"/>
          </a:xfrm>
        </p:spPr>
        <p:txBody>
          <a:bodyPr vert="horz" lIns="91440" tIns="45720" rIns="91440" bIns="45720" rtlCol="0" anchor="ctr">
            <a:normAutofit/>
          </a:bodyPr>
          <a:lstStyle/>
          <a:p>
            <a:r>
              <a:rPr lang="en-US" sz="4000" u="sng" dirty="0"/>
              <a:t>Dashboards</a:t>
            </a:r>
          </a:p>
        </p:txBody>
      </p:sp>
      <p:sp>
        <p:nvSpPr>
          <p:cNvPr id="29" name="Rectangle 22">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0" name="Picture 24">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pic>
        <p:nvPicPr>
          <p:cNvPr id="6" name="Picture 5" descr="Logo, icon&#10;&#10;Description automatically generated">
            <a:extLst>
              <a:ext uri="{FF2B5EF4-FFF2-40B4-BE49-F238E27FC236}">
                <a16:creationId xmlns:a16="http://schemas.microsoft.com/office/drawing/2014/main" id="{C54152E5-5F4F-421E-872C-5BB3BE87E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162" y="235938"/>
            <a:ext cx="1925540" cy="2411025"/>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E9EEBC0F-3F4B-4ED7-9890-874B3BEC98D5}"/>
              </a:ext>
            </a:extLst>
          </p:cNvPr>
          <p:cNvPicPr>
            <a:picLocks noChangeAspect="1"/>
          </p:cNvPicPr>
          <p:nvPr/>
        </p:nvPicPr>
        <p:blipFill rotWithShape="1">
          <a:blip r:embed="rId5">
            <a:extLst>
              <a:ext uri="{28A0092B-C50C-407E-A947-70E740481C1C}">
                <a14:useLocalDpi xmlns:a14="http://schemas.microsoft.com/office/drawing/2010/main" val="0"/>
              </a:ext>
            </a:extLst>
          </a:blip>
          <a:srcRect l="2987" t="1482" r="30448" b="17176"/>
          <a:stretch/>
        </p:blipFill>
        <p:spPr>
          <a:xfrm>
            <a:off x="3406392" y="2882900"/>
            <a:ext cx="4232605" cy="3938172"/>
          </a:xfrm>
          <a:prstGeom prst="rect">
            <a:avLst/>
          </a:prstGeom>
        </p:spPr>
      </p:pic>
      <p:pic>
        <p:nvPicPr>
          <p:cNvPr id="8" name="Picture 7" descr="Text&#10;&#10;Description automatically generated">
            <a:extLst>
              <a:ext uri="{FF2B5EF4-FFF2-40B4-BE49-F238E27FC236}">
                <a16:creationId xmlns:a16="http://schemas.microsoft.com/office/drawing/2014/main" id="{3E75310F-6BA1-4CBC-B2B9-4CAA3B6A6DC3}"/>
              </a:ext>
            </a:extLst>
          </p:cNvPr>
          <p:cNvPicPr>
            <a:picLocks noChangeAspect="1"/>
          </p:cNvPicPr>
          <p:nvPr/>
        </p:nvPicPr>
        <p:blipFill rotWithShape="1">
          <a:blip r:embed="rId6">
            <a:extLst>
              <a:ext uri="{28A0092B-C50C-407E-A947-70E740481C1C}">
                <a14:useLocalDpi xmlns:a14="http://schemas.microsoft.com/office/drawing/2010/main" val="0"/>
              </a:ext>
            </a:extLst>
          </a:blip>
          <a:srcRect l="4484" r="23825" b="4434"/>
          <a:stretch/>
        </p:blipFill>
        <p:spPr>
          <a:xfrm>
            <a:off x="7638997" y="2882899"/>
            <a:ext cx="4553003" cy="3938173"/>
          </a:xfrm>
          <a:prstGeom prst="rect">
            <a:avLst/>
          </a:prstGeom>
        </p:spPr>
      </p:pic>
    </p:spTree>
    <p:extLst>
      <p:ext uri="{BB962C8B-B14F-4D97-AF65-F5344CB8AC3E}">
        <p14:creationId xmlns:p14="http://schemas.microsoft.com/office/powerpoint/2010/main" val="152498719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27"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8" name="Rectangle 20">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907ED-2CA0-445E-9708-4E3AAB4BCD98}"/>
              </a:ext>
            </a:extLst>
          </p:cNvPr>
          <p:cNvSpPr>
            <a:spLocks noGrp="1"/>
          </p:cNvSpPr>
          <p:nvPr>
            <p:ph type="ctrTitle"/>
          </p:nvPr>
        </p:nvSpPr>
        <p:spPr>
          <a:xfrm>
            <a:off x="5681472" y="720725"/>
            <a:ext cx="7434070" cy="1432289"/>
          </a:xfrm>
        </p:spPr>
        <p:txBody>
          <a:bodyPr vert="horz" lIns="91440" tIns="45720" rIns="91440" bIns="45720" rtlCol="0" anchor="ctr">
            <a:normAutofit/>
          </a:bodyPr>
          <a:lstStyle/>
          <a:p>
            <a:r>
              <a:rPr lang="en-US" sz="4000" u="sng" dirty="0"/>
              <a:t>Project working</a:t>
            </a:r>
          </a:p>
        </p:txBody>
      </p:sp>
      <p:sp>
        <p:nvSpPr>
          <p:cNvPr id="29" name="Rectangle 22">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0" name="Picture 24">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Subtitle 2">
            <a:extLst>
              <a:ext uri="{FF2B5EF4-FFF2-40B4-BE49-F238E27FC236}">
                <a16:creationId xmlns:a16="http://schemas.microsoft.com/office/drawing/2014/main" id="{3764D170-5DB6-4E61-B1FC-5A097C7CFDDD}"/>
              </a:ext>
            </a:extLst>
          </p:cNvPr>
          <p:cNvSpPr>
            <a:spLocks noGrp="1"/>
          </p:cNvSpPr>
          <p:nvPr>
            <p:ph type="subTitle" idx="1"/>
          </p:nvPr>
        </p:nvSpPr>
        <p:spPr>
          <a:xfrm>
            <a:off x="4090507" y="2628900"/>
            <a:ext cx="7454077" cy="3589785"/>
          </a:xfrm>
        </p:spPr>
        <p:txBody>
          <a:bodyPr vert="horz" lIns="91440" tIns="45720" rIns="91440" bIns="45720" rtlCol="0">
            <a:normAutofit/>
          </a:bodyPr>
          <a:lstStyle/>
          <a:p>
            <a:r>
              <a:rPr lang="en-US" sz="1700" b="1" dirty="0"/>
              <a:t>Patient</a:t>
            </a:r>
          </a:p>
          <a:p>
            <a:pPr marL="342900" indent="-228600">
              <a:buFont typeface="Arial" panose="020B0604020202020204" pitchFamily="34" charset="0"/>
              <a:buChar char="•"/>
            </a:pPr>
            <a:r>
              <a:rPr lang="en-US" sz="1700" dirty="0"/>
              <a:t>The Patient will login using his/her username and password.</a:t>
            </a:r>
          </a:p>
          <a:p>
            <a:pPr marL="342900" indent="-228600">
              <a:buFont typeface="Arial" panose="020B0604020202020204" pitchFamily="34" charset="0"/>
              <a:buChar char="•"/>
            </a:pPr>
            <a:r>
              <a:rPr lang="en-US" sz="1700" dirty="0"/>
              <a:t>Successful login will take the patient to the dashboard.</a:t>
            </a:r>
          </a:p>
          <a:p>
            <a:pPr marL="342900" indent="-228600">
              <a:buFont typeface="Arial" panose="020B0604020202020204" pitchFamily="34" charset="0"/>
              <a:buChar char="•"/>
            </a:pPr>
            <a:r>
              <a:rPr lang="en-US" sz="1700" dirty="0"/>
              <a:t>The patient will select the disease which he/she is suffering from.</a:t>
            </a:r>
          </a:p>
          <a:p>
            <a:pPr marL="342900" indent="-228600">
              <a:buFont typeface="Arial" panose="020B0604020202020204" pitchFamily="34" charset="0"/>
              <a:buChar char="•"/>
            </a:pPr>
            <a:r>
              <a:rPr lang="en-US" sz="1700" dirty="0"/>
              <a:t>After disease selection, the patient will attempt questionnaire and then submit it.</a:t>
            </a:r>
          </a:p>
          <a:p>
            <a:pPr marL="342900" indent="-228600">
              <a:buFont typeface="Arial" panose="020B0604020202020204" pitchFamily="34" charset="0"/>
              <a:buChar char="•"/>
            </a:pPr>
            <a:r>
              <a:rPr lang="en-US" sz="1700" dirty="0"/>
              <a:t>Medications and Meditation will appear according to the disease level of patient.</a:t>
            </a:r>
          </a:p>
          <a:p>
            <a:pPr marL="342900" indent="-228600">
              <a:buFont typeface="Arial" panose="020B0604020202020204" pitchFamily="34" charset="0"/>
              <a:buChar char="•"/>
            </a:pPr>
            <a:r>
              <a:rPr lang="en-US" sz="1700" dirty="0"/>
              <a:t>The patient can further get assistance from the doctor, if necessary, through </a:t>
            </a:r>
            <a:r>
              <a:rPr lang="en-US" sz="1700" dirty="0" err="1"/>
              <a:t>chatbox</a:t>
            </a:r>
            <a:r>
              <a:rPr lang="en-US" sz="1700" dirty="0"/>
              <a:t>.</a:t>
            </a:r>
          </a:p>
        </p:txBody>
      </p:sp>
      <p:pic>
        <p:nvPicPr>
          <p:cNvPr id="6" name="Picture 5" descr="Logo, icon&#10;&#10;Description automatically generated">
            <a:extLst>
              <a:ext uri="{FF2B5EF4-FFF2-40B4-BE49-F238E27FC236}">
                <a16:creationId xmlns:a16="http://schemas.microsoft.com/office/drawing/2014/main" id="{C54152E5-5F4F-421E-872C-5BB3BE87E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6393" y="235938"/>
            <a:ext cx="1925540" cy="2411025"/>
          </a:xfrm>
          <a:prstGeom prst="rect">
            <a:avLst/>
          </a:prstGeom>
        </p:spPr>
      </p:pic>
    </p:spTree>
    <p:extLst>
      <p:ext uri="{BB962C8B-B14F-4D97-AF65-F5344CB8AC3E}">
        <p14:creationId xmlns:p14="http://schemas.microsoft.com/office/powerpoint/2010/main" val="643262800"/>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TM04033927[[fn=Main Event]]</Template>
  <TotalTime>343</TotalTime>
  <Words>1021</Words>
  <Application>Microsoft Office PowerPoint</Application>
  <PresentationFormat>Widescreen</PresentationFormat>
  <Paragraphs>144</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Century Gothic</vt:lpstr>
      <vt:lpstr>Wingdings</vt:lpstr>
      <vt:lpstr>Vapor Trail</vt:lpstr>
      <vt:lpstr>PowerPoint Presentation</vt:lpstr>
      <vt:lpstr>Semester Project</vt:lpstr>
      <vt:lpstr>Project Introduction</vt:lpstr>
      <vt:lpstr>Project Scope</vt:lpstr>
      <vt:lpstr>OUR MISSION</vt:lpstr>
      <vt:lpstr>Project Features</vt:lpstr>
      <vt:lpstr>Login/registration</vt:lpstr>
      <vt:lpstr>Dashboards</vt:lpstr>
      <vt:lpstr>Project working</vt:lpstr>
      <vt:lpstr>Project working</vt:lpstr>
      <vt:lpstr>Requirement engineering of  our project</vt:lpstr>
      <vt:lpstr>Our project in terms of  software engineering</vt:lpstr>
      <vt:lpstr>Process models used in our project &amp;WHY?</vt:lpstr>
      <vt:lpstr>Process models not used in our project &amp; why?</vt:lpstr>
      <vt:lpstr>Designing phase of  our project</vt:lpstr>
      <vt:lpstr>visual  representation of  our project</vt:lpstr>
      <vt:lpstr>visual representation of  our project</vt:lpstr>
      <vt:lpstr>visual representation of  our project</vt:lpstr>
      <vt:lpstr>visual  flow of  our project</vt:lpstr>
      <vt:lpstr>RISK Management in our project</vt:lpstr>
      <vt:lpstr>RISK Management in our project</vt:lpstr>
      <vt:lpstr>RISK Management in our project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Semester Project</dc:title>
  <dc:creator>Ihtesham Ali</dc:creator>
  <cp:lastModifiedBy>Lenovo</cp:lastModifiedBy>
  <cp:revision>5</cp:revision>
  <dcterms:created xsi:type="dcterms:W3CDTF">2022-01-05T08:36:10Z</dcterms:created>
  <dcterms:modified xsi:type="dcterms:W3CDTF">2023-05-07T17:46:47Z</dcterms:modified>
</cp:coreProperties>
</file>